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5"/>
  </p:notesMasterIdLst>
  <p:sldIdLst>
    <p:sldId id="256" r:id="rId2"/>
    <p:sldId id="257" r:id="rId3"/>
    <p:sldId id="258" r:id="rId4"/>
    <p:sldId id="259" r:id="rId5"/>
    <p:sldId id="261" r:id="rId6"/>
    <p:sldId id="284" r:id="rId7"/>
    <p:sldId id="262" r:id="rId8"/>
    <p:sldId id="263" r:id="rId9"/>
    <p:sldId id="264" r:id="rId10"/>
    <p:sldId id="265" r:id="rId11"/>
    <p:sldId id="260" r:id="rId12"/>
    <p:sldId id="266" r:id="rId13"/>
    <p:sldId id="267" r:id="rId14"/>
    <p:sldId id="268" r:id="rId15"/>
    <p:sldId id="285" r:id="rId16"/>
    <p:sldId id="269" r:id="rId17"/>
    <p:sldId id="270" r:id="rId18"/>
    <p:sldId id="271" r:id="rId19"/>
    <p:sldId id="272" r:id="rId20"/>
    <p:sldId id="274" r:id="rId21"/>
    <p:sldId id="273" r:id="rId22"/>
    <p:sldId id="286" r:id="rId23"/>
    <p:sldId id="275" r:id="rId24"/>
    <p:sldId id="276" r:id="rId25"/>
    <p:sldId id="277" r:id="rId26"/>
    <p:sldId id="278" r:id="rId27"/>
    <p:sldId id="287" r:id="rId28"/>
    <p:sldId id="279" r:id="rId29"/>
    <p:sldId id="280" r:id="rId30"/>
    <p:sldId id="281" r:id="rId31"/>
    <p:sldId id="282" r:id="rId32"/>
    <p:sldId id="288" r:id="rId33"/>
    <p:sldId id="283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5C4AF96-7025-719F-D2AE-76FA165F3EAD}" v="2284" dt="2022-05-22T19:35:17.69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660"/>
  </p:normalViewPr>
  <p:slideViewPr>
    <p:cSldViewPr snapToGrid="0">
      <p:cViewPr varScale="1">
        <p:scale>
          <a:sx n="122" d="100"/>
          <a:sy n="122" d="100"/>
        </p:scale>
        <p:origin x="11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082637-EBE7-48A9-9099-838FF33BA100}" type="datetimeFigureOut">
              <a:rPr lang="ru-RU" smtClean="0"/>
              <a:t>23.05.2022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B46FBB-F6E7-4212-B172-32221878831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504838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46FBB-F6E7-4212-B172-322218788310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998764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F32B6-0D42-4DE1-AA27-F8FC6AD90F66}" type="datetime1">
              <a:rPr lang="ru-RU" smtClean="0"/>
              <a:t>23.05.2022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6D218-B7FE-4641-BC62-5B95ECF50343}" type="slidenum">
              <a:rPr lang="ru-RU" smtClean="0"/>
              <a:t>‹#›</a:t>
            </a:fld>
            <a:endParaRPr lang="ru-RU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3292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A1A0A1-1CA2-4A54-9E4B-3F9A7675767B}" type="datetime1">
              <a:rPr lang="ru-RU" smtClean="0"/>
              <a:t>23.05.2022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6D218-B7FE-4641-BC62-5B95ECF5034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361286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5F245-96AD-4D26-BC2F-923AEA13F954}" type="datetime1">
              <a:rPr lang="ru-RU" smtClean="0"/>
              <a:t>23.05.2022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6D218-B7FE-4641-BC62-5B95ECF5034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726981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244AF-6FBC-4A1B-943C-16CADAD0F2E0}" type="datetime1">
              <a:rPr lang="ru-RU" smtClean="0"/>
              <a:t>23.05.2022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6D218-B7FE-4641-BC62-5B95ECF5034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40342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12BE2-A0C3-4CDD-9668-4F1200300CDA}" type="datetime1">
              <a:rPr lang="ru-RU" smtClean="0"/>
              <a:t>23.05.2022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6D218-B7FE-4641-BC62-5B95ECF50343}" type="slidenum">
              <a:rPr lang="ru-RU" smtClean="0"/>
              <a:t>‹#›</a:t>
            </a:fld>
            <a:endParaRPr lang="ru-RU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29804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55D8A-D345-4E8D-ABB6-CCA853E92888}" type="datetime1">
              <a:rPr lang="ru-RU" smtClean="0"/>
              <a:t>23.05.2022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6D218-B7FE-4641-BC62-5B95ECF5034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051532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D4389-ADCB-4DF3-84C8-85E48827BB04}" type="datetime1">
              <a:rPr lang="ru-RU" smtClean="0"/>
              <a:t>23.05.2022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6D218-B7FE-4641-BC62-5B95ECF5034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526490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119E6-46DB-4AF6-B145-9C40EA8FD682}" type="datetime1">
              <a:rPr lang="ru-RU" smtClean="0"/>
              <a:t>23.05.2022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6D218-B7FE-4641-BC62-5B95ECF5034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564293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B7BB2-C9A4-4347-88B6-5353D5EE1347}" type="datetime1">
              <a:rPr lang="ru-RU" smtClean="0"/>
              <a:t>23.05.2022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6D218-B7FE-4641-BC62-5B95ECF5034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468913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EC451A91-1867-4987-B5D6-E10F8201DAF0}" type="datetime1">
              <a:rPr lang="ru-RU" smtClean="0"/>
              <a:t>23.05.2022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C26D218-B7FE-4641-BC62-5B95ECF5034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042975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AF604-16D0-4473-B68F-A1355A985739}" type="datetime1">
              <a:rPr lang="ru-RU" smtClean="0"/>
              <a:t>23.05.2022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6D218-B7FE-4641-BC62-5B95ECF5034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748608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70AF355E-BEFA-4E0F-804E-957FB01AE9C1}" type="datetime1">
              <a:rPr lang="ru-RU" smtClean="0"/>
              <a:t>23.05.2022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C26D218-B7FE-4641-BC62-5B95ECF50343}" type="slidenum">
              <a:rPr lang="ru-RU" smtClean="0"/>
              <a:t>‹#›</a:t>
            </a:fld>
            <a:endParaRPr lang="ru-RU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0743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pPr algn="r"/>
            <a:r>
              <a:rPr lang="ru-RU" dirty="0"/>
              <a:t>Быстрая </a:t>
            </a:r>
            <a:r>
              <a:rPr lang="ru-RU" dirty="0" smtClean="0"/>
              <a:t>динамическая </a:t>
            </a:r>
            <a:r>
              <a:rPr lang="ru-RU" dirty="0"/>
              <a:t>оценка </a:t>
            </a:r>
            <a:r>
              <a:rPr lang="ru-RU" dirty="0" smtClean="0"/>
              <a:t>расстояний на </a:t>
            </a:r>
            <a:r>
              <a:rPr lang="ru-RU" dirty="0"/>
              <a:t>основе ориентиров на очень больших </a:t>
            </a:r>
            <a:r>
              <a:rPr lang="ru-RU" dirty="0" smtClean="0"/>
              <a:t>графах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ru-RU" dirty="0"/>
              <a:t>Работу выполнил Панюшин Д.В. 19Б12-пу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6D218-B7FE-4641-BC62-5B95ECF50343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569073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Выбор ориентиров</a:t>
            </a:r>
          </a:p>
        </p:txBody>
      </p:sp>
      <p:sp>
        <p:nvSpPr>
          <p:cNvPr id="6" name="Текст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ru-RU" dirty="0"/>
              <a:t>Ограничение</a:t>
            </a:r>
          </a:p>
        </p:txBody>
      </p:sp>
      <p:sp>
        <p:nvSpPr>
          <p:cNvPr id="7" name="Объект 6"/>
          <p:cNvSpPr>
            <a:spLocks noGrp="1"/>
          </p:cNvSpPr>
          <p:nvPr>
            <p:ph sz="half" idx="2"/>
          </p:nvPr>
        </p:nvSpPr>
        <p:spPr>
          <a:xfrm>
            <a:off x="272562" y="2582334"/>
            <a:ext cx="5762478" cy="369537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dirty="0"/>
              <a:t>	Сначала ранжируем вершины в соответствии с какой-либо из вышеописанных стратегий. Затем итеративно выбираем ориентиры в соответствии с их рангом. Для каждого выбранного ориентира </a:t>
            </a:r>
            <a:r>
              <a:rPr lang="ru-RU" i="1" dirty="0"/>
              <a:t>l</a:t>
            </a:r>
            <a:r>
              <a:rPr lang="ru-RU" dirty="0"/>
              <a:t> отбрасываем из рассмотрения все узлы, находящиеся на расстоянии </a:t>
            </a:r>
            <a:r>
              <a:rPr lang="en-US" i="1" dirty="0"/>
              <a:t>h </a:t>
            </a:r>
            <a:r>
              <a:rPr lang="en-US" dirty="0"/>
              <a:t>(</a:t>
            </a:r>
            <a:r>
              <a:rPr lang="ru-RU" dirty="0"/>
              <a:t>или меньшем</a:t>
            </a:r>
            <a:r>
              <a:rPr lang="en-US" dirty="0"/>
              <a:t>)</a:t>
            </a:r>
            <a:r>
              <a:rPr lang="ru-RU" dirty="0"/>
              <a:t> от </a:t>
            </a:r>
            <a:r>
              <a:rPr lang="ru-RU" i="1" dirty="0"/>
              <a:t>l</a:t>
            </a:r>
            <a:r>
              <a:rPr lang="ru-RU" dirty="0"/>
              <a:t>. Процесс повторяется до тех пор, пока не будет выбрано необходимое число ориентиров. </a:t>
            </a:r>
          </a:p>
          <a:p>
            <a:pPr marL="0" indent="0">
              <a:buNone/>
            </a:pPr>
            <a:r>
              <a:rPr lang="ru-RU" dirty="0"/>
              <a:t>	В проделанной работе использовался именно этот метод</a:t>
            </a:r>
            <a:r>
              <a:rPr lang="en-US" dirty="0"/>
              <a:t>, </a:t>
            </a:r>
            <a:r>
              <a:rPr lang="ru-RU" dirty="0"/>
              <a:t>а </a:t>
            </a:r>
            <a:r>
              <a:rPr lang="en-US" i="1" dirty="0"/>
              <a:t>h </a:t>
            </a:r>
            <a:r>
              <a:rPr lang="ru-RU" dirty="0"/>
              <a:t>было принято равным 1</a:t>
            </a:r>
            <a:r>
              <a:rPr lang="en-US" dirty="0"/>
              <a:t> </a:t>
            </a:r>
            <a:r>
              <a:rPr lang="ru-RU" dirty="0"/>
              <a:t>так как при этом были получены наилучшие результаты.</a:t>
            </a:r>
            <a:r>
              <a:rPr lang="en-US" i="1" dirty="0"/>
              <a:t> </a:t>
            </a:r>
            <a:endParaRPr lang="ru-RU" i="1" dirty="0"/>
          </a:p>
          <a:p>
            <a:pPr marL="0" indent="0">
              <a:buNone/>
            </a:pPr>
            <a:endParaRPr lang="ru-RU" dirty="0"/>
          </a:p>
        </p:txBody>
      </p:sp>
      <p:sp>
        <p:nvSpPr>
          <p:cNvPr id="8" name="Текст 7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ru-RU" dirty="0"/>
              <a:t>Разделение</a:t>
            </a:r>
          </a:p>
        </p:txBody>
      </p:sp>
      <p:sp>
        <p:nvSpPr>
          <p:cNvPr id="9" name="Объект 8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5660488" cy="3378200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	Чтобы распределить ориентиры по разным частям графа можно сначала разбить граф на некоторое число частей (равное необходимому числу ориентиров), а затем выбирать вершины-ориентиры из полученных частей (руководствуясь вышеописанными стратегиями).</a:t>
            </a: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6D218-B7FE-4641-BC62-5B95ECF50343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661860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Данные</a:t>
            </a:r>
          </a:p>
        </p:txBody>
      </p:sp>
      <p:sp>
        <p:nvSpPr>
          <p:cNvPr id="8" name="Объект 7"/>
          <p:cNvSpPr>
            <a:spLocks noGrp="1"/>
          </p:cNvSpPr>
          <p:nvPr>
            <p:ph idx="1"/>
          </p:nvPr>
        </p:nvSpPr>
        <p:spPr>
          <a:xfrm>
            <a:off x="1146463" y="1845734"/>
            <a:ext cx="10058400" cy="4379220"/>
          </a:xfrm>
        </p:spPr>
        <p:txBody>
          <a:bodyPr vert="horz" lIns="0" tIns="45720" rIns="0" bIns="45720" rtlCol="0" anchor="t">
            <a:normAutofit/>
          </a:bodyPr>
          <a:lstStyle/>
          <a:p>
            <a:pPr marL="0" indent="0">
              <a:buNone/>
            </a:pPr>
            <a:r>
              <a:rPr lang="ru-RU" dirty="0"/>
              <a:t>	Для анализа работы алгоритмов использованы следующие социальные графы:</a:t>
            </a:r>
          </a:p>
          <a:p>
            <a:pPr marL="383540" lvl="1">
              <a:buFont typeface="Arial" panose="020B0604020202020204" pitchFamily="34" charset="0"/>
              <a:buChar char="•"/>
            </a:pPr>
            <a:r>
              <a:rPr lang="ru-RU" sz="2000" b="1" dirty="0"/>
              <a:t>CA-</a:t>
            </a:r>
            <a:r>
              <a:rPr lang="ru-RU" sz="2000" b="1" dirty="0" err="1"/>
              <a:t>AstroPh</a:t>
            </a:r>
            <a:r>
              <a:rPr lang="ru-RU" sz="2000" dirty="0"/>
              <a:t>: неориентированный граф соавторства в области астрофизики (18772 вершин – авторов статей, 396160 рёбер – отношений соавторства при работе над одной статьёй).</a:t>
            </a:r>
            <a:endParaRPr lang="ru-RU" sz="2000" dirty="0">
              <a:cs typeface="Calibri"/>
            </a:endParaRPr>
          </a:p>
          <a:p>
            <a:pPr marL="200660" lvl="1" indent="0">
              <a:buNone/>
            </a:pPr>
            <a:r>
              <a:rPr lang="ru-RU" sz="2000" dirty="0"/>
              <a:t>	В процессе исследования граф преобразуется в словарь - встроенный формат языка </a:t>
            </a:r>
            <a:r>
              <a:rPr lang="en-US" sz="2000" dirty="0"/>
              <a:t>Python (</a:t>
            </a:r>
            <a:r>
              <a:rPr lang="ru-RU" sz="2000" dirty="0"/>
              <a:t>который использовался для анализа).</a:t>
            </a:r>
            <a:r>
              <a:rPr lang="en-US" sz="2000" dirty="0"/>
              <a:t> </a:t>
            </a:r>
            <a:r>
              <a:rPr lang="ru-RU" sz="2000" dirty="0"/>
              <a:t>Данный словарь хранит информацию как о структуре самого графа, так и мета-информацию, например различные метки и расстояния до ориентиров.</a:t>
            </a:r>
            <a:endParaRPr lang="ru-RU" sz="2000" dirty="0">
              <a:cs typeface="Calibri" panose="020F0502020204030204"/>
            </a:endParaRPr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6D218-B7FE-4641-BC62-5B95ECF50343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626285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err="1"/>
              <a:t>Пайплайн</a:t>
            </a:r>
            <a:r>
              <a:rPr lang="ru-RU" dirty="0"/>
              <a:t> проекта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44068" lvl="1" indent="-342900">
              <a:buFont typeface="+mj-lt"/>
              <a:buAutoNum type="arabicPeriod"/>
            </a:pPr>
            <a:r>
              <a:rPr lang="ru-RU" dirty="0"/>
              <a:t>Установка глобальных переменных, являющихся интерфейсом для работы с проектом. Они задают такие параметры как: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ru-RU" sz="1800" dirty="0"/>
              <a:t>Строка с путём до файла с графом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ru-RU" sz="1800" dirty="0"/>
              <a:t>Флаг ориентированности графа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ru-RU" sz="1800" dirty="0"/>
              <a:t>Флаг, говорящий о том, сохранять ли графики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ru-RU" sz="1800" dirty="0"/>
              <a:t>Путь до папки, в которую будут сохранены графики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ru-RU" sz="1800" dirty="0"/>
              <a:t>Список процентов количества вершин ориентиров, которые будут расставлены в графе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ru-RU" sz="1800" dirty="0"/>
              <a:t>Флаг, говорящий о том, использовать ли для тестов вершины из одной компоненты связности (при установление в истинное значение время работы алгоритма сильно увеличивается).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ru-RU" sz="1800" dirty="0"/>
              <a:t>Процент количества случайных вершин, которые будут использованы для тестов.</a:t>
            </a:r>
          </a:p>
          <a:p>
            <a:pPr marL="544068" lvl="1" indent="-342900">
              <a:buFont typeface="+mj-lt"/>
              <a:buAutoNum type="arabicPeriod"/>
            </a:pPr>
            <a:r>
              <a:rPr lang="ru-RU" dirty="0"/>
              <a:t>Парс графа из файлов .</a:t>
            </a:r>
            <a:r>
              <a:rPr lang="en-US" dirty="0"/>
              <a:t>txt </a:t>
            </a:r>
            <a:r>
              <a:rPr lang="ru-RU" dirty="0"/>
              <a:t>или </a:t>
            </a:r>
            <a:r>
              <a:rPr lang="en-US" dirty="0"/>
              <a:t>.csv</a:t>
            </a:r>
            <a:r>
              <a:rPr lang="ru-RU" dirty="0"/>
              <a:t> в словарь языка </a:t>
            </a:r>
            <a:r>
              <a:rPr lang="en-US" dirty="0"/>
              <a:t>Python</a:t>
            </a:r>
            <a:r>
              <a:rPr lang="ru-RU" dirty="0"/>
              <a:t>.</a:t>
            </a:r>
          </a:p>
          <a:p>
            <a:pPr marL="544068" lvl="1" indent="-342900">
              <a:buFont typeface="+mj-lt"/>
              <a:buAutoNum type="arabicPeriod"/>
            </a:pPr>
            <a:r>
              <a:rPr lang="ru-RU" dirty="0"/>
              <a:t>Выбор тестовых вершин источников и стоков, между которыми будет считаться расстояние различными способами.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6D218-B7FE-4641-BC62-5B95ECF50343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914556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err="1"/>
              <a:t>Пайплайн</a:t>
            </a:r>
            <a:r>
              <a:rPr lang="ru-RU" dirty="0"/>
              <a:t> проекта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 vert="horz" lIns="0" tIns="45720" rIns="0" bIns="45720" rtlCol="0" anchor="t">
            <a:normAutofit/>
          </a:bodyPr>
          <a:lstStyle/>
          <a:p>
            <a:pPr marL="749300" lvl="1" indent="-457200">
              <a:buFont typeface="+mj-lt"/>
              <a:buAutoNum type="arabicPeriod" startAt="4"/>
            </a:pPr>
            <a:r>
              <a:rPr lang="ru-RU" dirty="0"/>
              <a:t>Запускаем поиск разного процента вершин ориентиров для каждой стратегии выбора. </a:t>
            </a:r>
            <a:endParaRPr lang="ru-RU"/>
          </a:p>
          <a:p>
            <a:pPr marL="749300" lvl="1" indent="-457200">
              <a:buFont typeface="+mj-lt"/>
              <a:buAutoNum type="arabicPeriod" startAt="4"/>
            </a:pPr>
            <a:r>
              <a:rPr lang="ru-RU" dirty="0"/>
              <a:t>Считаются расстояния между тестовыми вершинами – расстояния считаются традиционным </a:t>
            </a:r>
            <a:r>
              <a:rPr lang="en-US" dirty="0"/>
              <a:t>BFS </a:t>
            </a:r>
            <a:r>
              <a:rPr lang="ru-RU" dirty="0"/>
              <a:t>и затем используя ориентиры и различные способы получения расстояний (геометрическое среднее, среднее, верхняя граница, нижняя граница, </a:t>
            </a:r>
            <a:r>
              <a:rPr lang="ru-RU" dirty="0" err="1"/>
              <a:t>Landmarks</a:t>
            </a:r>
            <a:r>
              <a:rPr lang="ru-RU" dirty="0"/>
              <a:t>-BFS). </a:t>
            </a:r>
            <a:endParaRPr lang="ru-RU" dirty="0">
              <a:cs typeface="Calibri" panose="020F0502020204030204"/>
            </a:endParaRPr>
          </a:p>
          <a:p>
            <a:pPr marL="749300" lvl="1" indent="-457200">
              <a:buFont typeface="+mj-lt"/>
              <a:buAutoNum type="arabicPeriod" startAt="4"/>
            </a:pPr>
            <a:r>
              <a:rPr lang="ru-RU" dirty="0"/>
              <a:t>Находится разница в полученных расстояниях, а так же во времени работы и количестве проделанных операций между </a:t>
            </a:r>
            <a:r>
              <a:rPr lang="en-US" dirty="0"/>
              <a:t>BFS </a:t>
            </a:r>
            <a:r>
              <a:rPr lang="ru-RU" dirty="0"/>
              <a:t>и </a:t>
            </a:r>
            <a:r>
              <a:rPr lang="ru-RU" dirty="0" err="1"/>
              <a:t>Landmarks-basic</a:t>
            </a:r>
            <a:r>
              <a:rPr lang="ru-RU" dirty="0"/>
              <a:t>/</a:t>
            </a:r>
            <a:r>
              <a:rPr lang="en-US" dirty="0"/>
              <a:t>Landmarks-BFS.</a:t>
            </a:r>
            <a:r>
              <a:rPr lang="ru-RU" dirty="0"/>
              <a:t> Полученные значения сохраняются в словарь.</a:t>
            </a:r>
            <a:endParaRPr lang="ru-RU" dirty="0">
              <a:cs typeface="Calibri" panose="020F0502020204030204"/>
            </a:endParaRPr>
          </a:p>
          <a:p>
            <a:pPr marL="749300" lvl="1" indent="-457200">
              <a:buFont typeface="+mj-lt"/>
              <a:buAutoNum type="arabicPeriod" startAt="4"/>
            </a:pPr>
            <a:r>
              <a:rPr lang="ru-RU" dirty="0"/>
              <a:t>Далее для каждой стратегии выбора ориентиров, каждого процента количества ориентиров и каждого способа приближения расстояний</a:t>
            </a:r>
            <a:r>
              <a:rPr lang="en-US" dirty="0"/>
              <a:t> </a:t>
            </a:r>
            <a:r>
              <a:rPr lang="ru-RU" dirty="0"/>
              <a:t>находится среднее из списка значений величины ошибки, времени работы и количества операций.</a:t>
            </a:r>
            <a:endParaRPr lang="ru-RU" dirty="0">
              <a:cs typeface="Calibri" panose="020F0502020204030204"/>
            </a:endParaRPr>
          </a:p>
          <a:p>
            <a:pPr marL="749300" lvl="1" indent="-457200">
              <a:buFont typeface="+mj-lt"/>
              <a:buAutoNum type="arabicPeriod" startAt="4"/>
            </a:pPr>
            <a:r>
              <a:rPr lang="ru-RU" dirty="0"/>
              <a:t>Отображение результатов в виде графиков</a:t>
            </a:r>
            <a:r>
              <a:rPr lang="en-US" dirty="0"/>
              <a:t> </a:t>
            </a:r>
            <a:r>
              <a:rPr lang="ru-RU" dirty="0"/>
              <a:t>средствами библиотеки </a:t>
            </a:r>
            <a:r>
              <a:rPr lang="en-US" dirty="0"/>
              <a:t>Matplotlib</a:t>
            </a:r>
            <a:r>
              <a:rPr lang="ru-RU" dirty="0"/>
              <a:t> языка </a:t>
            </a:r>
            <a:r>
              <a:rPr lang="en-US" dirty="0"/>
              <a:t>Python</a:t>
            </a:r>
            <a:r>
              <a:rPr lang="ru-RU" dirty="0"/>
              <a:t>. Таким образом получено 17 графиков.</a:t>
            </a:r>
            <a:endParaRPr lang="ru-RU" dirty="0">
              <a:cs typeface="Calibri"/>
            </a:endParaRPr>
          </a:p>
          <a:p>
            <a:pPr marL="749300" lvl="1" indent="-457200">
              <a:buFont typeface="+mj-lt"/>
              <a:buAutoNum type="arabicPeriod" startAt="4"/>
            </a:pPr>
            <a:endParaRPr lang="ru-RU" dirty="0">
              <a:cs typeface="Calibri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6D218-B7FE-4641-BC62-5B95ECF50343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722566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6D218-B7FE-4641-BC62-5B95ECF50343}" type="slidenum">
              <a:rPr lang="ru-RU" smtClean="0"/>
              <a:t>14</a:t>
            </a:fld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idx="4294967295"/>
          </p:nvPr>
        </p:nvSpPr>
        <p:spPr>
          <a:xfrm>
            <a:off x="999392" y="146666"/>
            <a:ext cx="10058400" cy="416047"/>
          </a:xfrm>
        </p:spPr>
        <p:txBody>
          <a:bodyPr>
            <a:normAutofit/>
          </a:bodyPr>
          <a:lstStyle/>
          <a:p>
            <a:pPr algn="ctr"/>
            <a:r>
              <a:rPr lang="ru-RU" sz="2000" dirty="0">
                <a:latin typeface="+mn-lt"/>
              </a:rPr>
              <a:t>Графики результатов: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4294967295"/>
          </p:nvPr>
        </p:nvSpPr>
        <p:spPr>
          <a:xfrm>
            <a:off x="122208" y="562713"/>
            <a:ext cx="5975386" cy="5635864"/>
          </a:xfrm>
        </p:spPr>
        <p:txBody>
          <a:bodyPr vert="horz" lIns="0" tIns="45720" rIns="0" bIns="45720" rtlCol="0" anchor="t">
            <a:noAutofit/>
          </a:bodyPr>
          <a:lstStyle/>
          <a:p>
            <a:pPr marL="383540" lvl="1">
              <a:buFont typeface="Arial" panose="020B0604020202020204" pitchFamily="34" charset="0"/>
              <a:buChar char="•"/>
            </a:pPr>
            <a:r>
              <a:rPr lang="ru-RU" sz="1700" dirty="0"/>
              <a:t>Скорость нахождения ориентиров</a:t>
            </a:r>
            <a:endParaRPr lang="ru-RU" sz="1700" dirty="0">
              <a:cs typeface="Calibri"/>
            </a:endParaRPr>
          </a:p>
          <a:p>
            <a:pPr marL="383540" lvl="1">
              <a:buFont typeface="Arial" panose="020B0604020202020204" pitchFamily="34" charset="0"/>
              <a:buChar char="•"/>
            </a:pPr>
            <a:r>
              <a:rPr lang="ru-RU" sz="1700" dirty="0"/>
              <a:t>Количество операций при нахождении ориентиров</a:t>
            </a:r>
            <a:endParaRPr lang="ru-RU" sz="1700" dirty="0">
              <a:cs typeface="Calibri" panose="020F0502020204030204"/>
            </a:endParaRPr>
          </a:p>
          <a:p>
            <a:pPr marL="383540" lvl="1">
              <a:buFont typeface="Arial" panose="020B0604020202020204" pitchFamily="34" charset="0"/>
              <a:buChar char="•"/>
            </a:pPr>
            <a:r>
              <a:rPr lang="ru-RU" sz="1700" dirty="0"/>
              <a:t>Ошибка точности при помощи оценки расстояний геометрическим средним</a:t>
            </a:r>
            <a:endParaRPr lang="ru-RU" sz="1700" dirty="0">
              <a:cs typeface="Calibri" panose="020F0502020204030204"/>
            </a:endParaRPr>
          </a:p>
          <a:p>
            <a:pPr marL="383540" lvl="1">
              <a:buFont typeface="Arial" panose="020B0604020202020204" pitchFamily="34" charset="0"/>
              <a:buChar char="•"/>
            </a:pPr>
            <a:r>
              <a:rPr lang="ru-RU" sz="1700" dirty="0"/>
              <a:t>Ошибка точности при помощи оценки расстояний средним</a:t>
            </a:r>
            <a:endParaRPr lang="ru-RU" sz="1700" dirty="0">
              <a:cs typeface="Calibri" panose="020F0502020204030204"/>
            </a:endParaRPr>
          </a:p>
          <a:p>
            <a:pPr marL="383540" lvl="1">
              <a:buFont typeface="Arial" panose="020B0604020202020204" pitchFamily="34" charset="0"/>
              <a:buChar char="•"/>
            </a:pPr>
            <a:r>
              <a:rPr lang="ru-RU" sz="1700" dirty="0"/>
              <a:t>Ошибка точности при помощи оценки расстояний по верхней границе</a:t>
            </a:r>
            <a:endParaRPr lang="ru-RU" sz="1700" dirty="0">
              <a:cs typeface="Calibri" panose="020F0502020204030204"/>
            </a:endParaRPr>
          </a:p>
          <a:p>
            <a:pPr marL="383540" lvl="1">
              <a:buFont typeface="Arial" panose="020B0604020202020204" pitchFamily="34" charset="0"/>
              <a:buChar char="•"/>
            </a:pPr>
            <a:r>
              <a:rPr lang="ru-RU" sz="1700" dirty="0"/>
              <a:t>Ошибка точности при помощи оценки расстояний по нижней границе</a:t>
            </a:r>
            <a:endParaRPr lang="ru-RU" sz="1700" dirty="0">
              <a:cs typeface="Calibri" panose="020F0502020204030204"/>
            </a:endParaRPr>
          </a:p>
          <a:p>
            <a:pPr marL="383540" lvl="1">
              <a:buFont typeface="Arial" panose="020B0604020202020204" pitchFamily="34" charset="0"/>
              <a:buChar char="•"/>
            </a:pPr>
            <a:r>
              <a:rPr lang="ru-RU" sz="1700" dirty="0">
                <a:ea typeface="+mn-lt"/>
                <a:cs typeface="+mn-lt"/>
              </a:rPr>
              <a:t>Ошибка точности при помощи оценки расстояний методом </a:t>
            </a:r>
            <a:r>
              <a:rPr lang="ru-RU" sz="1700" dirty="0" err="1">
                <a:ea typeface="+mn-lt"/>
                <a:cs typeface="+mn-lt"/>
              </a:rPr>
              <a:t>Landmarks</a:t>
            </a:r>
            <a:r>
              <a:rPr lang="ru-RU" sz="1700" dirty="0">
                <a:ea typeface="+mn-lt"/>
                <a:cs typeface="+mn-lt"/>
              </a:rPr>
              <a:t>-BFS</a:t>
            </a:r>
            <a:endParaRPr lang="ru-RU" sz="1700" dirty="0">
              <a:cs typeface="Calibri" panose="020F0502020204030204"/>
            </a:endParaRPr>
          </a:p>
          <a:p>
            <a:pPr marL="383540" lvl="1">
              <a:buFont typeface="Arial" panose="020B0604020202020204" pitchFamily="34" charset="0"/>
              <a:buChar char="•"/>
            </a:pPr>
            <a:r>
              <a:rPr lang="ru-RU" sz="1700" dirty="0"/>
              <a:t>Разница времени работы с оценкой расстояний геометрическим средним</a:t>
            </a:r>
            <a:endParaRPr lang="ru-RU" sz="1700" dirty="0">
              <a:cs typeface="Calibri"/>
            </a:endParaRPr>
          </a:p>
          <a:p>
            <a:pPr marL="383540" lvl="1">
              <a:buFont typeface="Arial" panose="020B0604020202020204" pitchFamily="34" charset="0"/>
              <a:buChar char="•"/>
            </a:pPr>
            <a:r>
              <a:rPr lang="ru-RU" sz="1700" dirty="0"/>
              <a:t>Разница времени работы с оценкой расстояний средним</a:t>
            </a:r>
            <a:endParaRPr lang="ru-RU" sz="1700" dirty="0">
              <a:cs typeface="Calibri"/>
            </a:endParaRPr>
          </a:p>
          <a:p>
            <a:pPr marL="383540" lvl="1">
              <a:buFont typeface="Arial" panose="020B0604020202020204" pitchFamily="34" charset="0"/>
              <a:buChar char="•"/>
            </a:pPr>
            <a:r>
              <a:rPr lang="ru-RU" sz="1700" dirty="0"/>
              <a:t>Разница времени работы с оценкой расстояний по верхней границе</a:t>
            </a:r>
            <a:endParaRPr lang="ru-RU" sz="1700" dirty="0">
              <a:cs typeface="Calibri"/>
            </a:endParaRPr>
          </a:p>
          <a:p>
            <a:pPr marL="383540" lvl="1">
              <a:buFont typeface="Arial" panose="020B0604020202020204" pitchFamily="34" charset="0"/>
              <a:buChar char="•"/>
            </a:pPr>
            <a:r>
              <a:rPr lang="ru-RU" sz="1700" dirty="0"/>
              <a:t>Разница времени работы с оценкой расстояний по нижней границе</a:t>
            </a:r>
            <a:endParaRPr lang="ru-RU" sz="1700" dirty="0">
              <a:cs typeface="Calibri" panose="020F0502020204030204"/>
            </a:endParaRPr>
          </a:p>
          <a:p>
            <a:pPr marL="383540" lvl="1">
              <a:buFont typeface="Arial" panose="020B0604020202020204" pitchFamily="34" charset="0"/>
              <a:buChar char="•"/>
            </a:pPr>
            <a:r>
              <a:rPr lang="ru-RU" sz="1700" dirty="0">
                <a:ea typeface="+mn-lt"/>
                <a:cs typeface="+mn-lt"/>
              </a:rPr>
              <a:t>Разница времени работы с оценкой расстояний методом </a:t>
            </a:r>
            <a:r>
              <a:rPr lang="ru-RU" sz="1700" dirty="0" err="1">
                <a:ea typeface="+mn-lt"/>
                <a:cs typeface="+mn-lt"/>
              </a:rPr>
              <a:t>Landmarks</a:t>
            </a:r>
            <a:r>
              <a:rPr lang="ru-RU" sz="1700" dirty="0">
                <a:ea typeface="+mn-lt"/>
                <a:cs typeface="+mn-lt"/>
              </a:rPr>
              <a:t>-BFS</a:t>
            </a:r>
            <a:endParaRPr lang="ru-RU" sz="1700" dirty="0">
              <a:cs typeface="Calibri" panose="020F0502020204030204"/>
            </a:endParaRPr>
          </a:p>
          <a:p>
            <a:pPr marL="383540" lvl="1">
              <a:buFont typeface="Arial" panose="020B0604020202020204" pitchFamily="34" charset="0"/>
              <a:buChar char="•"/>
            </a:pPr>
            <a:endParaRPr lang="ru-RU" dirty="0">
              <a:cs typeface="Calibri" panose="020F0502020204030204"/>
            </a:endParaRPr>
          </a:p>
          <a:p>
            <a:pPr marL="383540" lvl="1">
              <a:buFont typeface="Arial" panose="020B0604020202020204" pitchFamily="34" charset="0"/>
              <a:buChar char="•"/>
            </a:pPr>
            <a:endParaRPr lang="ru-RU" dirty="0">
              <a:cs typeface="Calibri" panose="020F0502020204030204"/>
            </a:endParaRPr>
          </a:p>
        </p:txBody>
      </p:sp>
      <p:sp>
        <p:nvSpPr>
          <p:cNvPr id="9" name="Объект 2"/>
          <p:cNvSpPr txBox="1">
            <a:spLocks/>
          </p:cNvSpPr>
          <p:nvPr/>
        </p:nvSpPr>
        <p:spPr>
          <a:xfrm>
            <a:off x="6273770" y="562713"/>
            <a:ext cx="4938713" cy="5565525"/>
          </a:xfrm>
          <a:prstGeom prst="rect">
            <a:avLst/>
          </a:prstGeom>
        </p:spPr>
        <p:txBody>
          <a:bodyPr vert="horz" lIns="0" tIns="45720" rIns="0" bIns="45720" rtlCol="0" anchor="t">
            <a:normAutofit fontScale="92500" lnSpcReduction="1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3540" lvl="1">
              <a:buFont typeface="Arial" panose="020B0604020202020204" pitchFamily="34" charset="0"/>
              <a:buChar char="•"/>
            </a:pPr>
            <a:r>
              <a:rPr lang="ru-RU" dirty="0"/>
              <a:t>Разница количества операций с оценкой расстояний геометрическим средним </a:t>
            </a:r>
            <a:endParaRPr lang="ru-RU"/>
          </a:p>
          <a:p>
            <a:pPr marL="383540" lvl="1">
              <a:buFont typeface="Arial" panose="020B0604020202020204" pitchFamily="34" charset="0"/>
              <a:buChar char="•"/>
            </a:pPr>
            <a:r>
              <a:rPr lang="ru-RU" dirty="0"/>
              <a:t>Разница количества операций с оценкой расстояний средним </a:t>
            </a:r>
            <a:endParaRPr lang="ru-RU" dirty="0">
              <a:cs typeface="Calibri" panose="020F0502020204030204"/>
            </a:endParaRPr>
          </a:p>
          <a:p>
            <a:pPr marL="383540" lvl="1">
              <a:buFont typeface="Arial" panose="020B0604020202020204" pitchFamily="34" charset="0"/>
              <a:buChar char="•"/>
            </a:pPr>
            <a:r>
              <a:rPr lang="ru-RU" dirty="0"/>
              <a:t>Разница количества операций с оценкой расстояний по верхней границе</a:t>
            </a:r>
            <a:endParaRPr lang="ru-RU" dirty="0">
              <a:cs typeface="Calibri" panose="020F0502020204030204"/>
            </a:endParaRPr>
          </a:p>
          <a:p>
            <a:pPr marL="383540" lvl="1">
              <a:buFont typeface="Arial" panose="020B0604020202020204" pitchFamily="34" charset="0"/>
              <a:buChar char="•"/>
            </a:pPr>
            <a:r>
              <a:rPr lang="ru-RU" dirty="0"/>
              <a:t>Разница количества операций с оценкой расстояний по нижней границе</a:t>
            </a:r>
            <a:endParaRPr lang="ru-RU" dirty="0">
              <a:cs typeface="Calibri" panose="020F0502020204030204"/>
            </a:endParaRPr>
          </a:p>
          <a:p>
            <a:pPr marL="383540" lvl="1">
              <a:buFont typeface="Arial" panose="020B0604020202020204" pitchFamily="34" charset="0"/>
              <a:buChar char="•"/>
            </a:pPr>
            <a:r>
              <a:rPr lang="ru-RU" dirty="0">
                <a:ea typeface="+mn-lt"/>
                <a:cs typeface="+mn-lt"/>
              </a:rPr>
              <a:t>Разница количества операций с оценкой расстояний методом </a:t>
            </a:r>
            <a:r>
              <a:rPr lang="ru-RU" dirty="0" err="1">
                <a:ea typeface="+mn-lt"/>
                <a:cs typeface="+mn-lt"/>
              </a:rPr>
              <a:t>Landmarks</a:t>
            </a:r>
            <a:r>
              <a:rPr lang="ru-RU" dirty="0">
                <a:ea typeface="+mn-lt"/>
                <a:cs typeface="+mn-lt"/>
              </a:rPr>
              <a:t>-BFS</a:t>
            </a:r>
            <a:endParaRPr lang="ru-RU" dirty="0">
              <a:cs typeface="Calibri" panose="020F0502020204030204"/>
            </a:endParaRPr>
          </a:p>
          <a:p>
            <a:pPr marL="383540" lvl="1">
              <a:buFont typeface="Arial" panose="020B0604020202020204" pitchFamily="34" charset="0"/>
              <a:buChar char="•"/>
            </a:pPr>
            <a:endParaRPr lang="en-US" dirty="0">
              <a:cs typeface="Calibri" panose="020F0502020204030204"/>
            </a:endParaRPr>
          </a:p>
          <a:p>
            <a:pPr marL="383540" lvl="1">
              <a:buFont typeface="Arial" panose="020B0604020202020204" pitchFamily="34" charset="0"/>
              <a:buChar char="•"/>
            </a:pPr>
            <a:endParaRPr lang="en-US" dirty="0">
              <a:cs typeface="Calibri" panose="020F0502020204030204"/>
            </a:endParaRPr>
          </a:p>
          <a:p>
            <a:pPr marL="200660" lvl="1" indent="0">
              <a:buNone/>
            </a:pPr>
            <a:r>
              <a:rPr lang="ru-RU" dirty="0"/>
              <a:t>	На оси абсцисс каждого графика находится распределения количества вершин ориентиров в процентах от числа вершин всего графа. По оси ординат находится распределение значений отслеживаемой метрики. Разными цветами (пояснёнными на легенде графика) отрисованы результаты.</a:t>
            </a:r>
            <a:endParaRPr lang="ru-RU" dirty="0">
              <a:cs typeface="Calibri"/>
            </a:endParaRPr>
          </a:p>
          <a:p>
            <a:pPr marL="200660" lvl="1" indent="0">
              <a:buNone/>
            </a:pPr>
            <a:r>
              <a:rPr lang="ru-RU" dirty="0"/>
              <a:t>Все различия в точности, времени работы и в количестве операций отображаются в сравнении традиционного </a:t>
            </a:r>
            <a:r>
              <a:rPr lang="en-US" dirty="0"/>
              <a:t>BFS </a:t>
            </a:r>
            <a:r>
              <a:rPr lang="ru-RU" dirty="0"/>
              <a:t>и </a:t>
            </a:r>
            <a:r>
              <a:rPr lang="en-US" dirty="0"/>
              <a:t>Landmarks-BFS</a:t>
            </a:r>
            <a:r>
              <a:rPr lang="ru-RU" dirty="0"/>
              <a:t>.</a:t>
            </a:r>
            <a:endParaRPr lang="ru-RU" dirty="0">
              <a:cs typeface="Calibri" panose="020F0502020204030204"/>
            </a:endParaRPr>
          </a:p>
          <a:p>
            <a:pPr marL="383540" lvl="1">
              <a:buFont typeface="Arial" panose="020B0604020202020204" pitchFamily="34" charset="0"/>
              <a:buChar char="•"/>
            </a:pPr>
            <a:endParaRPr lang="ru-RU" dirty="0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2798343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52C0B2E1-0268-42EC-ABD3-94F81A05BCB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7D2256B4-48EA-40FC-BBC0-AA1EE6E0080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xmlns="" id="{3D44BCCA-102D-4A9D-B1E4-2450CAF0B05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xmlns="" id="{FBDCECDC-EEE3-4128-AA5E-82A8C08796E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xmlns="" id="{874A0647-9E0E-C3CE-2062-DDB48954FE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89216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Подсчёт</a:t>
            </a:r>
            <a:r>
              <a:rPr lang="en-US" sz="5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5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результатов</a:t>
            </a:r>
            <a:r>
              <a:rPr lang="en-US" sz="5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5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на</a:t>
            </a:r>
            <a:r>
              <a:rPr lang="en-US" sz="5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5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распределении</a:t>
            </a:r>
            <a:r>
              <a:rPr lang="en-US" sz="5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5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процента</a:t>
            </a:r>
            <a:r>
              <a:rPr lang="en-US" sz="5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 </a:t>
            </a:r>
            <a:r>
              <a:rPr lang="en-US" sz="5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вершин</a:t>
            </a:r>
            <a:r>
              <a:rPr lang="en-US" sz="5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5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от</a:t>
            </a:r>
            <a:r>
              <a:rPr lang="en-US" sz="5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2 </a:t>
            </a:r>
            <a:r>
              <a:rPr lang="en-US" sz="5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до</a:t>
            </a:r>
            <a:r>
              <a:rPr lang="en-US" sz="5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10 (</a:t>
            </a:r>
            <a:r>
              <a:rPr lang="en-US" sz="5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включительно</a:t>
            </a:r>
            <a:r>
              <a:rPr lang="en-US" sz="5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) с </a:t>
            </a:r>
            <a:r>
              <a:rPr lang="en-US" sz="5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шагом</a:t>
            </a:r>
            <a:r>
              <a:rPr lang="en-US" sz="5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2.</a:t>
            </a:r>
            <a:endParaRPr lang="ru-RU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4260EDE0-989C-4E16-AF94-F652294D828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1F3985C0-E548-44D2-B30E-F3E42DADE13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xmlns="" id="{1E2AFB04-7D76-99A3-1EFF-58B4642D7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fld id="{4C26D218-B7FE-4641-BC62-5B95ECF50343}" type="slidenum">
              <a:rPr lang="en-US" smtClean="0"/>
              <a:pPr defTabSz="457200">
                <a:spcAft>
                  <a:spcPts val="600"/>
                </a:spcAft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719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i="1" dirty="0">
                <a:ea typeface="+mj-lt"/>
                <a:cs typeface="+mj-lt"/>
              </a:rPr>
              <a:t>CA-</a:t>
            </a:r>
            <a:r>
              <a:rPr lang="ru-RU" i="1" dirty="0" err="1">
                <a:ea typeface="+mj-lt"/>
                <a:cs typeface="+mj-lt"/>
              </a:rPr>
              <a:t>AstroPh</a:t>
            </a:r>
            <a:r>
              <a:rPr lang="en-US" dirty="0"/>
              <a:t>: </a:t>
            </a:r>
            <a:r>
              <a:rPr lang="ru-RU" dirty="0"/>
              <a:t>Скорость нахождения ориентиров</a:t>
            </a:r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6D218-B7FE-4641-BC62-5B95ECF50343}" type="slidenum">
              <a:rPr lang="ru-RU" smtClean="0"/>
              <a:t>16</a:t>
            </a:fld>
            <a:endParaRPr lang="ru-RU"/>
          </a:p>
        </p:txBody>
      </p:sp>
      <p:pic>
        <p:nvPicPr>
          <p:cNvPr id="7" name="Рисунок 7">
            <a:extLst>
              <a:ext uri="{FF2B5EF4-FFF2-40B4-BE49-F238E27FC236}">
                <a16:creationId xmlns:a16="http://schemas.microsoft.com/office/drawing/2014/main" xmlns="" id="{C15F7D51-02FB-6264-2310-D2DA3DC33A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5808" r="148"/>
          <a:stretch/>
        </p:blipFill>
        <p:spPr>
          <a:xfrm>
            <a:off x="1917279" y="1744134"/>
            <a:ext cx="8215209" cy="4551684"/>
          </a:xfrm>
        </p:spPr>
      </p:pic>
    </p:spTree>
    <p:extLst>
      <p:ext uri="{BB962C8B-B14F-4D97-AF65-F5344CB8AC3E}">
        <p14:creationId xmlns:p14="http://schemas.microsoft.com/office/powerpoint/2010/main" val="12490343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i="1" dirty="0">
                <a:ea typeface="+mj-lt"/>
                <a:cs typeface="+mj-lt"/>
              </a:rPr>
              <a:t>CA-</a:t>
            </a:r>
            <a:r>
              <a:rPr lang="ru-RU" i="1" dirty="0" err="1">
                <a:ea typeface="+mj-lt"/>
                <a:cs typeface="+mj-lt"/>
              </a:rPr>
              <a:t>AstroPh</a:t>
            </a:r>
            <a:r>
              <a:rPr lang="en-US" dirty="0">
                <a:ea typeface="+mj-lt"/>
                <a:cs typeface="+mj-lt"/>
              </a:rPr>
              <a:t>:</a:t>
            </a:r>
            <a:r>
              <a:rPr lang="ru-RU" dirty="0"/>
              <a:t> Количество операций при нахождении ориентиров</a:t>
            </a:r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6D218-B7FE-4641-BC62-5B95ECF50343}" type="slidenum">
              <a:rPr lang="ru-RU" smtClean="0"/>
              <a:t>17</a:t>
            </a:fld>
            <a:endParaRPr lang="ru-RU"/>
          </a:p>
        </p:txBody>
      </p:sp>
      <p:pic>
        <p:nvPicPr>
          <p:cNvPr id="7" name="Рисунок 7">
            <a:extLst>
              <a:ext uri="{FF2B5EF4-FFF2-40B4-BE49-F238E27FC236}">
                <a16:creationId xmlns:a16="http://schemas.microsoft.com/office/drawing/2014/main" xmlns="" id="{98AABCAF-54A7-626D-0A9C-D70332DD5F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6061" r="143"/>
          <a:stretch/>
        </p:blipFill>
        <p:spPr>
          <a:xfrm>
            <a:off x="1834033" y="1774614"/>
            <a:ext cx="8534099" cy="4551681"/>
          </a:xfrm>
        </p:spPr>
      </p:pic>
    </p:spTree>
    <p:extLst>
      <p:ext uri="{BB962C8B-B14F-4D97-AF65-F5344CB8AC3E}">
        <p14:creationId xmlns:p14="http://schemas.microsoft.com/office/powerpoint/2010/main" val="26750172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ru-RU" i="1" dirty="0">
                <a:ea typeface="+mj-lt"/>
                <a:cs typeface="+mj-lt"/>
              </a:rPr>
              <a:t>CA-</a:t>
            </a:r>
            <a:r>
              <a:rPr lang="ru-RU" i="1" dirty="0" err="1">
                <a:ea typeface="+mj-lt"/>
                <a:cs typeface="+mj-lt"/>
              </a:rPr>
              <a:t>AstroPh</a:t>
            </a:r>
            <a:r>
              <a:rPr lang="en-US" dirty="0">
                <a:ea typeface="+mj-lt"/>
                <a:cs typeface="+mj-lt"/>
              </a:rPr>
              <a:t>:</a:t>
            </a:r>
            <a:r>
              <a:rPr lang="ru-RU" dirty="0"/>
              <a:t> Ошибка точности при помощи оценки расстояний геометрическим средним</a:t>
            </a:r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6D218-B7FE-4641-BC62-5B95ECF50343}" type="slidenum">
              <a:rPr lang="ru-RU" smtClean="0"/>
              <a:t>18</a:t>
            </a:fld>
            <a:endParaRPr lang="ru-RU"/>
          </a:p>
        </p:txBody>
      </p:sp>
      <p:pic>
        <p:nvPicPr>
          <p:cNvPr id="7" name="Рисунок 7">
            <a:extLst>
              <a:ext uri="{FF2B5EF4-FFF2-40B4-BE49-F238E27FC236}">
                <a16:creationId xmlns:a16="http://schemas.microsoft.com/office/drawing/2014/main" xmlns="" id="{52E8689B-46B2-7388-A6BC-BDD6A7947A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9760" t="5745" r="21706" b="-426"/>
          <a:stretch/>
        </p:blipFill>
        <p:spPr>
          <a:xfrm>
            <a:off x="2153920" y="1772627"/>
            <a:ext cx="7951670" cy="4523017"/>
          </a:xfrm>
        </p:spPr>
      </p:pic>
    </p:spTree>
    <p:extLst>
      <p:ext uri="{BB962C8B-B14F-4D97-AF65-F5344CB8AC3E}">
        <p14:creationId xmlns:p14="http://schemas.microsoft.com/office/powerpoint/2010/main" val="28985906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i="1" dirty="0">
                <a:ea typeface="+mj-lt"/>
                <a:cs typeface="+mj-lt"/>
              </a:rPr>
              <a:t>CA-</a:t>
            </a:r>
            <a:r>
              <a:rPr lang="ru-RU" i="1" dirty="0" err="1">
                <a:ea typeface="+mj-lt"/>
                <a:cs typeface="+mj-lt"/>
              </a:rPr>
              <a:t>AstroPh</a:t>
            </a:r>
            <a:r>
              <a:rPr lang="en-US" dirty="0">
                <a:ea typeface="+mj-lt"/>
                <a:cs typeface="+mj-lt"/>
              </a:rPr>
              <a:t>:</a:t>
            </a:r>
            <a:r>
              <a:rPr lang="ru-RU" dirty="0"/>
              <a:t> Ошибка точности при помощи оценки расстояний средним</a:t>
            </a:r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6D218-B7FE-4641-BC62-5B95ECF50343}" type="slidenum">
              <a:rPr lang="ru-RU" smtClean="0"/>
              <a:t>19</a:t>
            </a:fld>
            <a:endParaRPr lang="ru-RU"/>
          </a:p>
        </p:txBody>
      </p:sp>
      <p:pic>
        <p:nvPicPr>
          <p:cNvPr id="6" name="Рисунок 6">
            <a:extLst>
              <a:ext uri="{FF2B5EF4-FFF2-40B4-BE49-F238E27FC236}">
                <a16:creationId xmlns:a16="http://schemas.microsoft.com/office/drawing/2014/main" xmlns="" id="{CA5D2322-B6B6-F7AD-6E18-306FAF26A5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7273" t="5738" r="20707" b="273"/>
          <a:stretch/>
        </p:blipFill>
        <p:spPr>
          <a:xfrm>
            <a:off x="2062480" y="1788123"/>
            <a:ext cx="8067050" cy="4525067"/>
          </a:xfrm>
        </p:spPr>
      </p:pic>
    </p:spTree>
    <p:extLst>
      <p:ext uri="{BB962C8B-B14F-4D97-AF65-F5344CB8AC3E}">
        <p14:creationId xmlns:p14="http://schemas.microsoft.com/office/powerpoint/2010/main" val="38750990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/>
          <p:cNvSpPr>
            <a:spLocks noGrp="1"/>
          </p:cNvSpPr>
          <p:nvPr>
            <p:ph type="body" idx="1"/>
          </p:nvPr>
        </p:nvSpPr>
        <p:spPr>
          <a:xfrm>
            <a:off x="1097280" y="878898"/>
            <a:ext cx="4937760" cy="736282"/>
          </a:xfrm>
        </p:spPr>
        <p:txBody>
          <a:bodyPr/>
          <a:lstStyle/>
          <a:p>
            <a:pPr algn="ctr"/>
            <a:r>
              <a:rPr lang="ru-RU" dirty="0"/>
              <a:t>Описание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2"/>
          </p:nvPr>
        </p:nvSpPr>
        <p:spPr>
          <a:xfrm>
            <a:off x="1097280" y="1863969"/>
            <a:ext cx="4937760" cy="4096565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	Вычисление кратчайших расстояний между вершинами – один из фундаментальных алгоритмов теории графов, который широко используется при вычислении различных метрик вершин социальных сетей. Однако, из-за размера таких сетей точное вычисление расстояний зачастую невозможно, и возникает необходимость в приближенных алгоритмах.</a:t>
            </a:r>
          </a:p>
        </p:txBody>
      </p:sp>
      <p:sp>
        <p:nvSpPr>
          <p:cNvPr id="6" name="Текст 5"/>
          <p:cNvSpPr>
            <a:spLocks noGrp="1"/>
          </p:cNvSpPr>
          <p:nvPr>
            <p:ph type="body" sz="quarter" idx="3"/>
          </p:nvPr>
        </p:nvSpPr>
        <p:spPr>
          <a:xfrm>
            <a:off x="6217920" y="878898"/>
            <a:ext cx="4937760" cy="736282"/>
          </a:xfrm>
        </p:spPr>
        <p:txBody>
          <a:bodyPr/>
          <a:lstStyle/>
          <a:p>
            <a:pPr algn="ctr"/>
            <a:r>
              <a:rPr lang="ru-RU" dirty="0"/>
              <a:t>Проделанная работа</a:t>
            </a:r>
          </a:p>
        </p:txBody>
      </p:sp>
      <p:sp>
        <p:nvSpPr>
          <p:cNvPr id="7" name="Объект 6"/>
          <p:cNvSpPr>
            <a:spLocks noGrp="1"/>
          </p:cNvSpPr>
          <p:nvPr>
            <p:ph sz="quarter" idx="4"/>
          </p:nvPr>
        </p:nvSpPr>
        <p:spPr>
          <a:xfrm>
            <a:off x="6217920" y="1863969"/>
            <a:ext cx="4937760" cy="4096565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	Исследована работа алгоритмов: точность вычисления расстояний, скорость работы (алгоритма в целом и отдельных этапов/операций) и влияние на точность работы алгоритма число и способ выбора вершин-ориентиров.</a:t>
            </a: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6D218-B7FE-4641-BC62-5B95ECF50343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001262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ru-RU" i="1" dirty="0">
                <a:ea typeface="+mj-lt"/>
                <a:cs typeface="+mj-lt"/>
              </a:rPr>
              <a:t>CA-</a:t>
            </a:r>
            <a:r>
              <a:rPr lang="ru-RU" i="1" dirty="0" err="1">
                <a:ea typeface="+mj-lt"/>
                <a:cs typeface="+mj-lt"/>
              </a:rPr>
              <a:t>AstroPh</a:t>
            </a:r>
            <a:r>
              <a:rPr lang="en-US" dirty="0">
                <a:ea typeface="+mj-lt"/>
                <a:cs typeface="+mj-lt"/>
              </a:rPr>
              <a:t>:</a:t>
            </a:r>
            <a:r>
              <a:rPr lang="ru-RU" dirty="0"/>
              <a:t> Ошибка точности при помощи оценки расстояний по верхней границе</a:t>
            </a:r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6D218-B7FE-4641-BC62-5B95ECF50343}" type="slidenum">
              <a:rPr lang="ru-RU" smtClean="0"/>
              <a:t>20</a:t>
            </a:fld>
            <a:endParaRPr lang="ru-RU"/>
          </a:p>
        </p:txBody>
      </p:sp>
      <p:pic>
        <p:nvPicPr>
          <p:cNvPr id="6" name="Рисунок 6">
            <a:extLst>
              <a:ext uri="{FF2B5EF4-FFF2-40B4-BE49-F238E27FC236}">
                <a16:creationId xmlns:a16="http://schemas.microsoft.com/office/drawing/2014/main" xmlns="" id="{AB42EA7A-5C19-FB67-7DCC-B69D89CBD6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5517" t="6114" r="18362" b="-437"/>
          <a:stretch/>
        </p:blipFill>
        <p:spPr>
          <a:xfrm>
            <a:off x="2011680" y="1802526"/>
            <a:ext cx="7970874" cy="4490380"/>
          </a:xfrm>
        </p:spPr>
      </p:pic>
    </p:spTree>
    <p:extLst>
      <p:ext uri="{BB962C8B-B14F-4D97-AF65-F5344CB8AC3E}">
        <p14:creationId xmlns:p14="http://schemas.microsoft.com/office/powerpoint/2010/main" val="34170309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ru-RU" i="1" dirty="0">
                <a:ea typeface="+mj-lt"/>
                <a:cs typeface="+mj-lt"/>
              </a:rPr>
              <a:t>CA-</a:t>
            </a:r>
            <a:r>
              <a:rPr lang="ru-RU" i="1" dirty="0" err="1">
                <a:ea typeface="+mj-lt"/>
                <a:cs typeface="+mj-lt"/>
              </a:rPr>
              <a:t>AstroPh</a:t>
            </a:r>
            <a:r>
              <a:rPr lang="en-US" dirty="0">
                <a:ea typeface="+mj-lt"/>
                <a:cs typeface="+mj-lt"/>
              </a:rPr>
              <a:t>:</a:t>
            </a:r>
            <a:r>
              <a:rPr lang="ru-RU" dirty="0"/>
              <a:t> Ошибка точности при помощи оценки расстояний по нижней границе</a:t>
            </a:r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6D218-B7FE-4641-BC62-5B95ECF50343}" type="slidenum">
              <a:rPr lang="ru-RU" smtClean="0"/>
              <a:t>21</a:t>
            </a:fld>
            <a:endParaRPr lang="ru-RU"/>
          </a:p>
        </p:txBody>
      </p:sp>
      <p:pic>
        <p:nvPicPr>
          <p:cNvPr id="7" name="Рисунок 7">
            <a:extLst>
              <a:ext uri="{FF2B5EF4-FFF2-40B4-BE49-F238E27FC236}">
                <a16:creationId xmlns:a16="http://schemas.microsoft.com/office/drawing/2014/main" xmlns="" id="{0252C756-DB4F-36A2-8CFE-209F810331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5353" t="6122" r="17778"/>
          <a:stretch/>
        </p:blipFill>
        <p:spPr>
          <a:xfrm>
            <a:off x="2052320" y="1773319"/>
            <a:ext cx="8148332" cy="4533793"/>
          </a:xfrm>
        </p:spPr>
      </p:pic>
    </p:spTree>
    <p:extLst>
      <p:ext uri="{BB962C8B-B14F-4D97-AF65-F5344CB8AC3E}">
        <p14:creationId xmlns:p14="http://schemas.microsoft.com/office/powerpoint/2010/main" val="26296228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ru-RU" i="1" dirty="0">
                <a:ea typeface="+mj-lt"/>
                <a:cs typeface="+mj-lt"/>
              </a:rPr>
              <a:t>CA-</a:t>
            </a:r>
            <a:r>
              <a:rPr lang="ru-RU" i="1" dirty="0" err="1">
                <a:ea typeface="+mj-lt"/>
                <a:cs typeface="+mj-lt"/>
              </a:rPr>
              <a:t>AstroPh</a:t>
            </a:r>
            <a:r>
              <a:rPr lang="en-US" dirty="0">
                <a:ea typeface="+mj-lt"/>
                <a:cs typeface="+mj-lt"/>
              </a:rPr>
              <a:t>:</a:t>
            </a:r>
            <a:r>
              <a:rPr lang="ru-RU" dirty="0"/>
              <a:t> </a:t>
            </a:r>
            <a:r>
              <a:rPr lang="ru-RU" dirty="0">
                <a:ea typeface="+mj-lt"/>
                <a:cs typeface="+mj-lt"/>
              </a:rPr>
              <a:t>Ошибка точности при помощи оценки расстояний методом </a:t>
            </a:r>
            <a:r>
              <a:rPr lang="ru-RU" dirty="0" err="1">
                <a:ea typeface="+mj-lt"/>
                <a:cs typeface="+mj-lt"/>
              </a:rPr>
              <a:t>Landmarks</a:t>
            </a:r>
            <a:r>
              <a:rPr lang="ru-RU" dirty="0">
                <a:ea typeface="+mj-lt"/>
                <a:cs typeface="+mj-lt"/>
              </a:rPr>
              <a:t>-BFS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6D218-B7FE-4641-BC62-5B95ECF50343}" type="slidenum">
              <a:rPr lang="ru-RU" smtClean="0"/>
              <a:t>22</a:t>
            </a:fld>
            <a:endParaRPr lang="ru-RU"/>
          </a:p>
        </p:txBody>
      </p:sp>
      <p:pic>
        <p:nvPicPr>
          <p:cNvPr id="6" name="Рисунок 7">
            <a:extLst>
              <a:ext uri="{FF2B5EF4-FFF2-40B4-BE49-F238E27FC236}">
                <a16:creationId xmlns:a16="http://schemas.microsoft.com/office/drawing/2014/main" xmlns="" id="{C18DCFBD-C972-AFB4-1EF0-D450BD96C3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8958" t="6061" r="14558" b="758"/>
          <a:stretch/>
        </p:blipFill>
        <p:spPr>
          <a:xfrm>
            <a:off x="2019338" y="1784774"/>
            <a:ext cx="8225669" cy="4439924"/>
          </a:xfrm>
        </p:spPr>
      </p:pic>
    </p:spTree>
    <p:extLst>
      <p:ext uri="{BB962C8B-B14F-4D97-AF65-F5344CB8AC3E}">
        <p14:creationId xmlns:p14="http://schemas.microsoft.com/office/powerpoint/2010/main" val="21016696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ru-RU" i="1" dirty="0">
                <a:ea typeface="+mj-lt"/>
                <a:cs typeface="+mj-lt"/>
              </a:rPr>
              <a:t>CA-</a:t>
            </a:r>
            <a:r>
              <a:rPr lang="ru-RU" i="1" dirty="0" err="1">
                <a:ea typeface="+mj-lt"/>
                <a:cs typeface="+mj-lt"/>
              </a:rPr>
              <a:t>AstroPh</a:t>
            </a:r>
            <a:r>
              <a:rPr lang="en-US" dirty="0">
                <a:ea typeface="+mj-lt"/>
                <a:cs typeface="+mj-lt"/>
              </a:rPr>
              <a:t>:</a:t>
            </a:r>
            <a:r>
              <a:rPr lang="ru-RU" dirty="0"/>
              <a:t> Разница времени работы с оценкой расстояний геометрическим средним</a:t>
            </a:r>
            <a:endParaRPr lang="ru-RU" dirty="0">
              <a:cs typeface="Calibri Light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6D218-B7FE-4641-BC62-5B95ECF50343}" type="slidenum">
              <a:rPr lang="ru-RU" smtClean="0"/>
              <a:t>23</a:t>
            </a:fld>
            <a:endParaRPr lang="ru-RU"/>
          </a:p>
        </p:txBody>
      </p:sp>
      <p:pic>
        <p:nvPicPr>
          <p:cNvPr id="7" name="Рисунок 7">
            <a:extLst>
              <a:ext uri="{FF2B5EF4-FFF2-40B4-BE49-F238E27FC236}">
                <a16:creationId xmlns:a16="http://schemas.microsoft.com/office/drawing/2014/main" xmlns="" id="{78B0790F-39EB-58AD-9DEB-D22AF43968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1212" t="5793" r="23535"/>
          <a:stretch/>
        </p:blipFill>
        <p:spPr>
          <a:xfrm>
            <a:off x="2143760" y="1806784"/>
            <a:ext cx="7914649" cy="4467219"/>
          </a:xfrm>
        </p:spPr>
      </p:pic>
    </p:spTree>
    <p:extLst>
      <p:ext uri="{BB962C8B-B14F-4D97-AF65-F5344CB8AC3E}">
        <p14:creationId xmlns:p14="http://schemas.microsoft.com/office/powerpoint/2010/main" val="4186464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i="1" dirty="0">
                <a:ea typeface="+mj-lt"/>
                <a:cs typeface="+mj-lt"/>
              </a:rPr>
              <a:t>CA-</a:t>
            </a:r>
            <a:r>
              <a:rPr lang="ru-RU" i="1" dirty="0" err="1">
                <a:ea typeface="+mj-lt"/>
                <a:cs typeface="+mj-lt"/>
              </a:rPr>
              <a:t>AstroPh</a:t>
            </a:r>
            <a:r>
              <a:rPr lang="en-US" dirty="0">
                <a:ea typeface="+mj-lt"/>
                <a:cs typeface="+mj-lt"/>
              </a:rPr>
              <a:t>:</a:t>
            </a:r>
            <a:r>
              <a:rPr lang="ru-RU" dirty="0"/>
              <a:t> Разница времени работы с оценкой расстояний средним</a:t>
            </a:r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6D218-B7FE-4641-BC62-5B95ECF50343}" type="slidenum">
              <a:rPr lang="ru-RU" smtClean="0"/>
              <a:t>24</a:t>
            </a:fld>
            <a:endParaRPr lang="ru-RU"/>
          </a:p>
        </p:txBody>
      </p:sp>
      <p:pic>
        <p:nvPicPr>
          <p:cNvPr id="7" name="Рисунок 7">
            <a:extLst>
              <a:ext uri="{FF2B5EF4-FFF2-40B4-BE49-F238E27FC236}">
                <a16:creationId xmlns:a16="http://schemas.microsoft.com/office/drawing/2014/main" xmlns="" id="{175C5ACE-81C8-9511-0783-E665827F8F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9899" t="5814" r="22121" b="-291"/>
          <a:stretch/>
        </p:blipFill>
        <p:spPr>
          <a:xfrm>
            <a:off x="2153920" y="1812340"/>
            <a:ext cx="7945132" cy="4506389"/>
          </a:xfrm>
        </p:spPr>
      </p:pic>
    </p:spTree>
    <p:extLst>
      <p:ext uri="{BB962C8B-B14F-4D97-AF65-F5344CB8AC3E}">
        <p14:creationId xmlns:p14="http://schemas.microsoft.com/office/powerpoint/2010/main" val="9627280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ru-RU" i="1" dirty="0">
                <a:ea typeface="+mj-lt"/>
                <a:cs typeface="+mj-lt"/>
              </a:rPr>
              <a:t>CA-</a:t>
            </a:r>
            <a:r>
              <a:rPr lang="ru-RU" i="1" dirty="0" err="1">
                <a:ea typeface="+mj-lt"/>
                <a:cs typeface="+mj-lt"/>
              </a:rPr>
              <a:t>AstroPh</a:t>
            </a:r>
            <a:r>
              <a:rPr lang="en-US" dirty="0">
                <a:ea typeface="+mj-lt"/>
                <a:cs typeface="+mj-lt"/>
              </a:rPr>
              <a:t>:</a:t>
            </a:r>
            <a:r>
              <a:rPr lang="ru-RU" dirty="0"/>
              <a:t> Разница времени работы с оценкой расстояний по верхней границе</a:t>
            </a:r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6D218-B7FE-4641-BC62-5B95ECF50343}" type="slidenum">
              <a:rPr lang="ru-RU" smtClean="0"/>
              <a:t>25</a:t>
            </a:fld>
            <a:endParaRPr lang="ru-RU"/>
          </a:p>
        </p:txBody>
      </p:sp>
      <p:pic>
        <p:nvPicPr>
          <p:cNvPr id="7" name="Рисунок 7">
            <a:extLst>
              <a:ext uri="{FF2B5EF4-FFF2-40B4-BE49-F238E27FC236}">
                <a16:creationId xmlns:a16="http://schemas.microsoft.com/office/drawing/2014/main" xmlns="" id="{27A1D669-3C62-6C6D-0B19-70395E7E63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7879" t="5994" r="20303"/>
          <a:stretch/>
        </p:blipFill>
        <p:spPr>
          <a:xfrm>
            <a:off x="2214880" y="1800667"/>
            <a:ext cx="7914682" cy="4459016"/>
          </a:xfrm>
        </p:spPr>
      </p:pic>
    </p:spTree>
    <p:extLst>
      <p:ext uri="{BB962C8B-B14F-4D97-AF65-F5344CB8AC3E}">
        <p14:creationId xmlns:p14="http://schemas.microsoft.com/office/powerpoint/2010/main" val="33620859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ru-RU" i="1" dirty="0">
                <a:ea typeface="+mj-lt"/>
                <a:cs typeface="+mj-lt"/>
              </a:rPr>
              <a:t>CA-</a:t>
            </a:r>
            <a:r>
              <a:rPr lang="ru-RU" i="1" dirty="0" err="1">
                <a:ea typeface="+mj-lt"/>
                <a:cs typeface="+mj-lt"/>
              </a:rPr>
              <a:t>AstroPh</a:t>
            </a:r>
            <a:r>
              <a:rPr lang="en-US" dirty="0">
                <a:ea typeface="+mj-lt"/>
                <a:cs typeface="+mj-lt"/>
              </a:rPr>
              <a:t>:</a:t>
            </a:r>
            <a:r>
              <a:rPr lang="ru-RU" dirty="0"/>
              <a:t> Разница времени работы с оценкой расстояний по нижней границе</a:t>
            </a:r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6D218-B7FE-4641-BC62-5B95ECF50343}" type="slidenum">
              <a:rPr lang="ru-RU" dirty="0" smtClean="0"/>
              <a:t>26</a:t>
            </a:fld>
            <a:endParaRPr lang="ru-RU" dirty="0"/>
          </a:p>
        </p:txBody>
      </p:sp>
      <p:pic>
        <p:nvPicPr>
          <p:cNvPr id="7" name="Рисунок 7">
            <a:extLst>
              <a:ext uri="{FF2B5EF4-FFF2-40B4-BE49-F238E27FC236}">
                <a16:creationId xmlns:a16="http://schemas.microsoft.com/office/drawing/2014/main" xmlns="" id="{320DFFDC-0889-39BC-0A71-A71FE674F0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6970" t="5978" r="20101" b="-272"/>
          <a:stretch/>
        </p:blipFill>
        <p:spPr>
          <a:xfrm>
            <a:off x="2113280" y="1833465"/>
            <a:ext cx="8026411" cy="4474381"/>
          </a:xfrm>
        </p:spPr>
      </p:pic>
    </p:spTree>
    <p:extLst>
      <p:ext uri="{BB962C8B-B14F-4D97-AF65-F5344CB8AC3E}">
        <p14:creationId xmlns:p14="http://schemas.microsoft.com/office/powerpoint/2010/main" val="11398529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ru-RU" i="1" dirty="0">
                <a:ea typeface="+mj-lt"/>
                <a:cs typeface="+mj-lt"/>
              </a:rPr>
              <a:t>CA-</a:t>
            </a:r>
            <a:r>
              <a:rPr lang="ru-RU" i="1" dirty="0" err="1">
                <a:ea typeface="+mj-lt"/>
                <a:cs typeface="+mj-lt"/>
              </a:rPr>
              <a:t>AstroPh</a:t>
            </a:r>
            <a:r>
              <a:rPr lang="en-US" dirty="0">
                <a:ea typeface="+mj-lt"/>
                <a:cs typeface="+mj-lt"/>
              </a:rPr>
              <a:t>:</a:t>
            </a:r>
            <a:r>
              <a:rPr lang="ru-RU" dirty="0"/>
              <a:t> </a:t>
            </a:r>
            <a:r>
              <a:rPr lang="ru-RU" dirty="0">
                <a:ea typeface="+mj-lt"/>
                <a:cs typeface="+mj-lt"/>
              </a:rPr>
              <a:t>Разница времени работы с оценкой расстояний методом </a:t>
            </a:r>
            <a:r>
              <a:rPr lang="ru-RU" dirty="0" err="1">
                <a:ea typeface="+mj-lt"/>
                <a:cs typeface="+mj-lt"/>
              </a:rPr>
              <a:t>Landmarks</a:t>
            </a:r>
            <a:r>
              <a:rPr lang="ru-RU" dirty="0">
                <a:ea typeface="+mj-lt"/>
                <a:cs typeface="+mj-lt"/>
              </a:rPr>
              <a:t>-BFS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6D218-B7FE-4641-BC62-5B95ECF50343}" type="slidenum">
              <a:rPr lang="ru-RU" smtClean="0"/>
              <a:t>27</a:t>
            </a:fld>
            <a:endParaRPr lang="ru-RU"/>
          </a:p>
        </p:txBody>
      </p:sp>
      <p:pic>
        <p:nvPicPr>
          <p:cNvPr id="14" name="Рисунок 14">
            <a:extLst>
              <a:ext uri="{FF2B5EF4-FFF2-40B4-BE49-F238E27FC236}">
                <a16:creationId xmlns:a16="http://schemas.microsoft.com/office/drawing/2014/main" xmlns="" id="{B41993A6-B7AE-C2B1-1F59-30B7645B4C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4420" t="5808" r="16614"/>
          <a:stretch/>
        </p:blipFill>
        <p:spPr>
          <a:xfrm>
            <a:off x="2188638" y="1825414"/>
            <a:ext cx="7865010" cy="4450084"/>
          </a:xfrm>
        </p:spPr>
      </p:pic>
    </p:spTree>
    <p:extLst>
      <p:ext uri="{BB962C8B-B14F-4D97-AF65-F5344CB8AC3E}">
        <p14:creationId xmlns:p14="http://schemas.microsoft.com/office/powerpoint/2010/main" val="42587203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ru-RU" i="1" dirty="0">
                <a:ea typeface="+mj-lt"/>
                <a:cs typeface="+mj-lt"/>
              </a:rPr>
              <a:t>CA-</a:t>
            </a:r>
            <a:r>
              <a:rPr lang="ru-RU" i="1" dirty="0" err="1">
                <a:ea typeface="+mj-lt"/>
                <a:cs typeface="+mj-lt"/>
              </a:rPr>
              <a:t>AstroPh</a:t>
            </a:r>
            <a:r>
              <a:rPr lang="en-US" dirty="0">
                <a:ea typeface="+mj-lt"/>
                <a:cs typeface="+mj-lt"/>
              </a:rPr>
              <a:t>:</a:t>
            </a:r>
            <a:r>
              <a:rPr lang="ru-RU" dirty="0"/>
              <a:t> Разница количества операций с оценкой расстояний геометрическим средним</a:t>
            </a:r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6D218-B7FE-4641-BC62-5B95ECF50343}" type="slidenum">
              <a:rPr lang="ru-RU" smtClean="0"/>
              <a:t>28</a:t>
            </a:fld>
            <a:endParaRPr lang="ru-RU"/>
          </a:p>
        </p:txBody>
      </p:sp>
      <p:pic>
        <p:nvPicPr>
          <p:cNvPr id="7" name="Рисунок 7">
            <a:extLst>
              <a:ext uri="{FF2B5EF4-FFF2-40B4-BE49-F238E27FC236}">
                <a16:creationId xmlns:a16="http://schemas.microsoft.com/office/drawing/2014/main" xmlns="" id="{9C1E30A8-C70D-19AF-9125-75AE9711C4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8586" t="6176" r="22020"/>
          <a:stretch/>
        </p:blipFill>
        <p:spPr>
          <a:xfrm>
            <a:off x="2113280" y="1856814"/>
            <a:ext cx="8036567" cy="4356917"/>
          </a:xfrm>
        </p:spPr>
      </p:pic>
    </p:spTree>
    <p:extLst>
      <p:ext uri="{BB962C8B-B14F-4D97-AF65-F5344CB8AC3E}">
        <p14:creationId xmlns:p14="http://schemas.microsoft.com/office/powerpoint/2010/main" val="4404925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ru-RU" i="1" dirty="0">
                <a:ea typeface="+mj-lt"/>
                <a:cs typeface="+mj-lt"/>
              </a:rPr>
              <a:t>CA-</a:t>
            </a:r>
            <a:r>
              <a:rPr lang="ru-RU" i="1" dirty="0" err="1">
                <a:ea typeface="+mj-lt"/>
                <a:cs typeface="+mj-lt"/>
              </a:rPr>
              <a:t>AstroPh</a:t>
            </a:r>
            <a:r>
              <a:rPr lang="en-US" dirty="0">
                <a:ea typeface="+mj-lt"/>
                <a:cs typeface="+mj-lt"/>
              </a:rPr>
              <a:t>:</a:t>
            </a:r>
            <a:r>
              <a:rPr lang="ru-RU" dirty="0"/>
              <a:t> Разница количества операций с оценкой расстояний средним</a:t>
            </a:r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6D218-B7FE-4641-BC62-5B95ECF50343}" type="slidenum">
              <a:rPr lang="ru-RU" smtClean="0"/>
              <a:t>29</a:t>
            </a:fld>
            <a:endParaRPr lang="ru-RU"/>
          </a:p>
        </p:txBody>
      </p:sp>
      <p:pic>
        <p:nvPicPr>
          <p:cNvPr id="7" name="Рисунок 7">
            <a:extLst>
              <a:ext uri="{FF2B5EF4-FFF2-40B4-BE49-F238E27FC236}">
                <a16:creationId xmlns:a16="http://schemas.microsoft.com/office/drawing/2014/main" xmlns="" id="{911DF4F4-D84C-4DB7-531F-664D649CEF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7273" t="5866" r="21212"/>
          <a:stretch/>
        </p:blipFill>
        <p:spPr>
          <a:xfrm>
            <a:off x="1838960" y="1834558"/>
            <a:ext cx="7934965" cy="4411354"/>
          </a:xfrm>
        </p:spPr>
      </p:pic>
    </p:spTree>
    <p:extLst>
      <p:ext uri="{BB962C8B-B14F-4D97-AF65-F5344CB8AC3E}">
        <p14:creationId xmlns:p14="http://schemas.microsoft.com/office/powerpoint/2010/main" val="28404189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Алгоритмы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097280" y="1845734"/>
            <a:ext cx="4960619" cy="4023360"/>
          </a:xfrm>
        </p:spPr>
        <p:txBody>
          <a:bodyPr>
            <a:normAutofit lnSpcReduction="10000"/>
          </a:bodyPr>
          <a:lstStyle/>
          <a:p>
            <a:pPr marL="0" indent="0" algn="just">
              <a:buNone/>
            </a:pPr>
            <a:r>
              <a:rPr lang="ru-RU" dirty="0"/>
              <a:t>	В представленной работе сравнивается работа двух алгоритмов для вычисления расстояний между вершинами сети: стандартный обход в ширину (</a:t>
            </a:r>
            <a:r>
              <a:rPr lang="en-US" dirty="0"/>
              <a:t>Breath-First Search - BFS)</a:t>
            </a:r>
            <a:r>
              <a:rPr lang="ru-RU" dirty="0"/>
              <a:t> и обход в ширину с использованием вершин-ориентиров (</a:t>
            </a:r>
            <a:r>
              <a:rPr lang="en-US" dirty="0"/>
              <a:t>Landmarks-BFS</a:t>
            </a:r>
            <a:r>
              <a:rPr lang="ru-RU" dirty="0"/>
              <a:t>).</a:t>
            </a:r>
            <a:endParaRPr lang="en-US" dirty="0"/>
          </a:p>
          <a:p>
            <a:pPr marL="0" indent="0" algn="just">
              <a:buNone/>
            </a:pPr>
            <a:r>
              <a:rPr lang="ru-RU" dirty="0"/>
              <a:t>	При определении вершин-ориентиров использованы три стратегии: случайный выбор ориентиров, выбор вершин с наибольшими степенями и выбор вершин с наименьшими коэффициентами центральности.</a:t>
            </a:r>
          </a:p>
          <a:p>
            <a:pPr marL="0" indent="0" algn="just">
              <a:buNone/>
            </a:pPr>
            <a:r>
              <a:rPr lang="ru-RU" dirty="0"/>
              <a:t>	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6D218-B7FE-4641-BC62-5B95ECF50343}" type="slidenum">
              <a:rPr lang="ru-RU" smtClean="0"/>
              <a:t>3</a:t>
            </a:fld>
            <a:endParaRPr lang="ru-RU"/>
          </a:p>
        </p:txBody>
      </p:sp>
      <p:pic>
        <p:nvPicPr>
          <p:cNvPr id="2054" name="Picture 6" descr="https://2.bp.blogspot.com/-1rtTcIVD2c4/W4gDI5EDXOI/AAAAAAAACvY/-JAD-eNklz8dM3vWn9dMzBBiywUcfug8gCLcBGAs/s1600/ojqZYw7l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1771" y="2058948"/>
            <a:ext cx="4563909" cy="3596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68248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ru-RU" i="1" dirty="0">
                <a:ea typeface="+mj-lt"/>
                <a:cs typeface="+mj-lt"/>
              </a:rPr>
              <a:t>CA-</a:t>
            </a:r>
            <a:r>
              <a:rPr lang="ru-RU" i="1" dirty="0" err="1">
                <a:ea typeface="+mj-lt"/>
                <a:cs typeface="+mj-lt"/>
              </a:rPr>
              <a:t>AstroPh</a:t>
            </a:r>
            <a:r>
              <a:rPr lang="en-US" dirty="0">
                <a:ea typeface="+mj-lt"/>
                <a:cs typeface="+mj-lt"/>
              </a:rPr>
              <a:t>:</a:t>
            </a:r>
            <a:r>
              <a:rPr lang="ru-RU" dirty="0"/>
              <a:t> Разница количества операций с оценкой расстояний по верхней границе</a:t>
            </a:r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6D218-B7FE-4641-BC62-5B95ECF50343}" type="slidenum">
              <a:rPr lang="ru-RU" smtClean="0"/>
              <a:t>30</a:t>
            </a:fld>
            <a:endParaRPr lang="ru-RU"/>
          </a:p>
        </p:txBody>
      </p:sp>
      <p:pic>
        <p:nvPicPr>
          <p:cNvPr id="7" name="Рисунок 7">
            <a:extLst>
              <a:ext uri="{FF2B5EF4-FFF2-40B4-BE49-F238E27FC236}">
                <a16:creationId xmlns:a16="http://schemas.microsoft.com/office/drawing/2014/main" xmlns="" id="{C17E95B6-5476-1CA7-62DD-93360404DD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4646" t="6021" r="18990" b="-262"/>
          <a:stretch/>
        </p:blipFill>
        <p:spPr>
          <a:xfrm>
            <a:off x="1879600" y="1803275"/>
            <a:ext cx="8117857" cy="4453511"/>
          </a:xfrm>
        </p:spPr>
      </p:pic>
    </p:spTree>
    <p:extLst>
      <p:ext uri="{BB962C8B-B14F-4D97-AF65-F5344CB8AC3E}">
        <p14:creationId xmlns:p14="http://schemas.microsoft.com/office/powerpoint/2010/main" val="4239201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ru-RU" i="1" dirty="0">
                <a:ea typeface="+mj-lt"/>
                <a:cs typeface="+mj-lt"/>
              </a:rPr>
              <a:t>CA-</a:t>
            </a:r>
            <a:r>
              <a:rPr lang="ru-RU" i="1" dirty="0" err="1">
                <a:ea typeface="+mj-lt"/>
                <a:cs typeface="+mj-lt"/>
              </a:rPr>
              <a:t>AstroPh</a:t>
            </a:r>
            <a:r>
              <a:rPr lang="en-US" dirty="0">
                <a:ea typeface="+mj-lt"/>
                <a:cs typeface="+mj-lt"/>
              </a:rPr>
              <a:t>:</a:t>
            </a:r>
            <a:r>
              <a:rPr lang="ru-RU" dirty="0"/>
              <a:t> Разница количества операций с оценкой расстояний по нижней границе</a:t>
            </a:r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6D218-B7FE-4641-BC62-5B95ECF50343}" type="slidenum">
              <a:rPr lang="ru-RU" smtClean="0"/>
              <a:t>31</a:t>
            </a:fld>
            <a:endParaRPr lang="ru-RU"/>
          </a:p>
        </p:txBody>
      </p:sp>
      <p:pic>
        <p:nvPicPr>
          <p:cNvPr id="7" name="Рисунок 7">
            <a:extLst>
              <a:ext uri="{FF2B5EF4-FFF2-40B4-BE49-F238E27FC236}">
                <a16:creationId xmlns:a16="http://schemas.microsoft.com/office/drawing/2014/main" xmlns="" id="{DD6370A6-3638-2588-D80B-959A31CA45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4848" t="5989" r="18687"/>
          <a:stretch/>
        </p:blipFill>
        <p:spPr>
          <a:xfrm>
            <a:off x="2133600" y="1816026"/>
            <a:ext cx="7924817" cy="4347032"/>
          </a:xfrm>
        </p:spPr>
      </p:pic>
    </p:spTree>
    <p:extLst>
      <p:ext uri="{BB962C8B-B14F-4D97-AF65-F5344CB8AC3E}">
        <p14:creationId xmlns:p14="http://schemas.microsoft.com/office/powerpoint/2010/main" val="3900522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ru-RU" i="1" dirty="0">
                <a:ea typeface="+mj-lt"/>
                <a:cs typeface="+mj-lt"/>
              </a:rPr>
              <a:t>CA-</a:t>
            </a:r>
            <a:r>
              <a:rPr lang="ru-RU" i="1" dirty="0" err="1">
                <a:ea typeface="+mj-lt"/>
                <a:cs typeface="+mj-lt"/>
              </a:rPr>
              <a:t>AstroPh</a:t>
            </a:r>
            <a:r>
              <a:rPr lang="en-US" dirty="0">
                <a:ea typeface="+mj-lt"/>
                <a:cs typeface="+mj-lt"/>
              </a:rPr>
              <a:t>:</a:t>
            </a:r>
            <a:r>
              <a:rPr lang="ru-RU" dirty="0"/>
              <a:t> </a:t>
            </a:r>
            <a:r>
              <a:rPr lang="ru-RU" dirty="0">
                <a:ea typeface="+mj-lt"/>
                <a:cs typeface="+mj-lt"/>
              </a:rPr>
              <a:t>Разница количества операций с оценкой расстояний методом </a:t>
            </a:r>
            <a:r>
              <a:rPr lang="ru-RU" dirty="0" err="1">
                <a:ea typeface="+mj-lt"/>
                <a:cs typeface="+mj-lt"/>
              </a:rPr>
              <a:t>Landmarks</a:t>
            </a:r>
            <a:r>
              <a:rPr lang="ru-RU" dirty="0">
                <a:ea typeface="+mj-lt"/>
                <a:cs typeface="+mj-lt"/>
              </a:rPr>
              <a:t>-BFS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6D218-B7FE-4641-BC62-5B95ECF50343}" type="slidenum">
              <a:rPr lang="ru-RU" smtClean="0"/>
              <a:t>32</a:t>
            </a:fld>
            <a:endParaRPr lang="ru-RU"/>
          </a:p>
        </p:txBody>
      </p:sp>
      <p:pic>
        <p:nvPicPr>
          <p:cNvPr id="6" name="Рисунок 7">
            <a:extLst>
              <a:ext uri="{FF2B5EF4-FFF2-40B4-BE49-F238E27FC236}">
                <a16:creationId xmlns:a16="http://schemas.microsoft.com/office/drawing/2014/main" xmlns="" id="{FF12CA05-1F95-E3C4-363D-A846592FCF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0492" t="6313" r="14973"/>
          <a:stretch/>
        </p:blipFill>
        <p:spPr>
          <a:xfrm>
            <a:off x="2131660" y="1866054"/>
            <a:ext cx="7930288" cy="4318002"/>
          </a:xfrm>
        </p:spPr>
      </p:pic>
    </p:spTree>
    <p:extLst>
      <p:ext uri="{BB962C8B-B14F-4D97-AF65-F5344CB8AC3E}">
        <p14:creationId xmlns:p14="http://schemas.microsoft.com/office/powerpoint/2010/main" val="2704028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44880" y="286603"/>
            <a:ext cx="10454640" cy="1430437"/>
          </a:xfrm>
        </p:spPr>
        <p:txBody>
          <a:bodyPr>
            <a:normAutofit/>
          </a:bodyPr>
          <a:lstStyle/>
          <a:p>
            <a:pPr algn="ctr"/>
            <a:r>
              <a:rPr lang="ru-RU" dirty="0"/>
              <a:t>Анализ результатов на графе </a:t>
            </a:r>
            <a:r>
              <a:rPr lang="ru-RU" i="1" dirty="0">
                <a:ea typeface="+mj-lt"/>
                <a:cs typeface="+mj-lt"/>
              </a:rPr>
              <a:t>CA-</a:t>
            </a:r>
            <a:r>
              <a:rPr lang="ru-RU" i="1" dirty="0" err="1">
                <a:ea typeface="+mj-lt"/>
                <a:cs typeface="+mj-lt"/>
              </a:rPr>
              <a:t>AstroPh</a:t>
            </a:r>
            <a:endParaRPr lang="ru-RU" dirty="0" err="1">
              <a:ea typeface="+mj-lt"/>
              <a:cs typeface="+mj-lt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097280" y="1845733"/>
            <a:ext cx="10058400" cy="4269491"/>
          </a:xfrm>
        </p:spPr>
        <p:txBody>
          <a:bodyPr vert="horz" lIns="0" tIns="45720" rIns="0" bIns="45720" rtlCol="0" anchor="t">
            <a:normAutofit/>
          </a:bodyPr>
          <a:lstStyle/>
          <a:p>
            <a:pPr marL="200660" lvl="1" indent="0">
              <a:buNone/>
            </a:pPr>
            <a:r>
              <a:rPr lang="ru-RU" sz="1600" dirty="0"/>
              <a:t>Судя по полученным результатам, можно сделать вывод, что при увеличении процента количества расставленных ориентиров имеет место тенденция уменьшения ошибки при всех стратегиях выбора ориентиров и всех способах оценки расстояний.</a:t>
            </a:r>
            <a:endParaRPr lang="ru-RU" sz="1600" dirty="0">
              <a:cs typeface="Calibri"/>
            </a:endParaRPr>
          </a:p>
          <a:p>
            <a:pPr marL="200660" lvl="1" indent="0">
              <a:buNone/>
            </a:pPr>
            <a:r>
              <a:rPr lang="ru-RU" sz="1600" dirty="0"/>
              <a:t>С временем работы выводы не столь однозначны – можно заметить, что при увеличении числа ориентиров время работы уменьшается однородно только при использовании </a:t>
            </a:r>
            <a:r>
              <a:rPr lang="ru-RU" sz="1600" dirty="0" err="1"/>
              <a:t>Landmarks</a:t>
            </a:r>
            <a:r>
              <a:rPr lang="ru-RU" sz="1600" dirty="0"/>
              <a:t>-BFS. </a:t>
            </a:r>
            <a:r>
              <a:rPr lang="ru-RU" sz="1600" dirty="0" err="1"/>
              <a:t>Landmarks-basic</a:t>
            </a:r>
            <a:r>
              <a:rPr lang="ru-RU" sz="1600" dirty="0"/>
              <a:t> имеет тенденцию к ускорению лишь при использовании ориентиров, полученных методом наименьшей центральности. Можно предположить, что это происходит по причине </a:t>
            </a:r>
            <a:r>
              <a:rPr lang="ru-RU" sz="1600" dirty="0" err="1"/>
              <a:t>неоптиальности</a:t>
            </a:r>
            <a:r>
              <a:rPr lang="ru-RU" sz="1600" dirty="0"/>
              <a:t> распределения ориентиров другими методами. Случайные ориентиры могут располагаться крайне </a:t>
            </a:r>
            <a:r>
              <a:rPr lang="ru-RU" sz="1600" dirty="0" err="1"/>
              <a:t>неоптимально</a:t>
            </a:r>
            <a:r>
              <a:rPr lang="ru-RU" sz="1600" dirty="0"/>
              <a:t>. При выборе вершин с наибольшими степенями вершины ориентиры могут располагаться слишком близко друг к другу (например, только в одной области графа), даже при использовании описанной ранее стратегии отсечения слишком приближенных друг к другу вершин (исправить такую ситуацию можно увеличением </a:t>
            </a:r>
            <a:r>
              <a:rPr lang="ru-RU" sz="1600" dirty="0" err="1"/>
              <a:t>коэфициента</a:t>
            </a:r>
            <a:r>
              <a:rPr lang="ru-RU" sz="1600" dirty="0"/>
              <a:t> удалённости </a:t>
            </a:r>
            <a:r>
              <a:rPr lang="ru-RU" sz="1600" i="1" dirty="0"/>
              <a:t>h</a:t>
            </a:r>
            <a:r>
              <a:rPr lang="ru-RU" sz="1600" dirty="0"/>
              <a:t>).</a:t>
            </a:r>
            <a:endParaRPr lang="ru-RU" sz="1600">
              <a:cs typeface="Calibri"/>
            </a:endParaRPr>
          </a:p>
          <a:p>
            <a:pPr marL="200660" lvl="1" indent="0">
              <a:buNone/>
            </a:pPr>
            <a:r>
              <a:rPr lang="ru-RU" sz="1600" dirty="0"/>
              <a:t>При увеличении числа ориентиров количество операций, выполняемых для подсчёта расстояний, увеличивается при любых методах. Разница в количестве операций при различных оценках метода </a:t>
            </a:r>
            <a:r>
              <a:rPr lang="ru-RU" sz="1600" dirty="0" err="1"/>
              <a:t>Landmarks-basic</a:t>
            </a:r>
            <a:r>
              <a:rPr lang="ru-RU" sz="1600" dirty="0"/>
              <a:t> несущественна – буквально несколько операций. Так как меняется лишь функция оценки, то разница в количестве операций при различных оценках метода равна разнице в количестве операций при вычислении функций оценки. Можно заметить, что при использовании </a:t>
            </a:r>
            <a:r>
              <a:rPr lang="ru-RU" sz="1600" dirty="0" err="1"/>
              <a:t>Landmarks</a:t>
            </a:r>
            <a:r>
              <a:rPr lang="ru-RU" sz="1600" dirty="0"/>
              <a:t>-BFS количество операций больше чем при </a:t>
            </a:r>
            <a:r>
              <a:rPr lang="ru-RU" sz="1600" dirty="0" err="1"/>
              <a:t>Landmarks-basic</a:t>
            </a:r>
            <a:r>
              <a:rPr lang="ru-RU" sz="1600" dirty="0"/>
              <a:t>.</a:t>
            </a:r>
            <a:endParaRPr lang="en-US" sz="1600" dirty="0">
              <a:cs typeface="Calibri" panose="020F0502020204030204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6D218-B7FE-4641-BC62-5B95ECF50343}" type="slidenum">
              <a:rPr lang="ru-RU" smtClean="0"/>
              <a:t>33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134397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52C0B2E1-0268-42EC-ABD3-94F81A05BCB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7D2256B4-48EA-40FC-BBC0-AA1EE6E0080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xmlns="" id="{3D44BCCA-102D-4A9D-B1E4-2450CAF0B05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xmlns="" id="{FBDCECDC-EEE3-4128-AA5E-82A8C08796E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CE8F86C1-5A9A-F9B1-DC1F-B2FAA31A1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89216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600" dirty="0" err="1">
                <a:solidFill>
                  <a:schemeClr val="tx1">
                    <a:lumMod val="85000"/>
                    <a:lumOff val="15000"/>
                  </a:schemeClr>
                </a:solidFill>
                <a:ea typeface="+mj-lt"/>
                <a:cs typeface="+mj-lt"/>
              </a:rPr>
              <a:t>Подсчёт</a:t>
            </a:r>
            <a:r>
              <a:rPr lang="en-US" sz="5600" dirty="0">
                <a:solidFill>
                  <a:schemeClr val="tx1">
                    <a:lumMod val="85000"/>
                    <a:lumOff val="15000"/>
                  </a:schemeClr>
                </a:solidFill>
                <a:ea typeface="+mj-lt"/>
                <a:cs typeface="+mj-lt"/>
              </a:rPr>
              <a:t> </a:t>
            </a:r>
            <a:r>
              <a:rPr lang="en-US" sz="5600" dirty="0" err="1">
                <a:solidFill>
                  <a:schemeClr val="tx1">
                    <a:lumMod val="85000"/>
                    <a:lumOff val="15000"/>
                  </a:schemeClr>
                </a:solidFill>
                <a:ea typeface="+mj-lt"/>
                <a:cs typeface="+mj-lt"/>
              </a:rPr>
              <a:t>результатов</a:t>
            </a:r>
            <a:r>
              <a:rPr lang="en-US" sz="5600" dirty="0">
                <a:solidFill>
                  <a:schemeClr val="tx1">
                    <a:lumMod val="85000"/>
                    <a:lumOff val="15000"/>
                  </a:schemeClr>
                </a:solidFill>
                <a:ea typeface="+mj-lt"/>
                <a:cs typeface="+mj-lt"/>
              </a:rPr>
              <a:t> </a:t>
            </a:r>
            <a:r>
              <a:rPr lang="en-US" sz="5600" dirty="0" err="1">
                <a:solidFill>
                  <a:schemeClr val="tx1">
                    <a:lumMod val="85000"/>
                    <a:lumOff val="15000"/>
                  </a:schemeClr>
                </a:solidFill>
                <a:ea typeface="+mj-lt"/>
                <a:cs typeface="+mj-lt"/>
              </a:rPr>
              <a:t>на</a:t>
            </a:r>
            <a:r>
              <a:rPr lang="en-US" sz="5600" dirty="0">
                <a:solidFill>
                  <a:schemeClr val="tx1">
                    <a:lumMod val="85000"/>
                    <a:lumOff val="15000"/>
                  </a:schemeClr>
                </a:solidFill>
                <a:ea typeface="+mj-lt"/>
                <a:cs typeface="+mj-lt"/>
              </a:rPr>
              <a:t> </a:t>
            </a:r>
            <a:r>
              <a:rPr lang="en-US" sz="5600" dirty="0" err="1">
                <a:solidFill>
                  <a:schemeClr val="tx1">
                    <a:lumMod val="85000"/>
                    <a:lumOff val="15000"/>
                  </a:schemeClr>
                </a:solidFill>
                <a:ea typeface="+mj-lt"/>
                <a:cs typeface="+mj-lt"/>
              </a:rPr>
              <a:t>распределении</a:t>
            </a:r>
            <a:r>
              <a:rPr lang="en-US" sz="5600" dirty="0">
                <a:solidFill>
                  <a:schemeClr val="tx1">
                    <a:lumMod val="85000"/>
                    <a:lumOff val="15000"/>
                  </a:schemeClr>
                </a:solidFill>
                <a:ea typeface="+mj-lt"/>
                <a:cs typeface="+mj-lt"/>
              </a:rPr>
              <a:t> </a:t>
            </a:r>
            <a:r>
              <a:rPr lang="en-US" sz="5600" dirty="0" err="1">
                <a:solidFill>
                  <a:schemeClr val="tx1">
                    <a:lumMod val="85000"/>
                    <a:lumOff val="15000"/>
                  </a:schemeClr>
                </a:solidFill>
                <a:ea typeface="+mj-lt"/>
                <a:cs typeface="+mj-lt"/>
              </a:rPr>
              <a:t>процента</a:t>
            </a:r>
            <a:r>
              <a:rPr lang="en-US" sz="5600" dirty="0">
                <a:solidFill>
                  <a:schemeClr val="tx1">
                    <a:lumMod val="85000"/>
                    <a:lumOff val="15000"/>
                  </a:schemeClr>
                </a:solidFill>
                <a:ea typeface="+mj-lt"/>
                <a:cs typeface="+mj-lt"/>
              </a:rPr>
              <a:t> </a:t>
            </a:r>
            <a:r>
              <a:rPr lang="en-US" sz="5600" dirty="0" err="1">
                <a:solidFill>
                  <a:schemeClr val="tx1">
                    <a:lumMod val="85000"/>
                    <a:lumOff val="15000"/>
                  </a:schemeClr>
                </a:solidFill>
                <a:ea typeface="+mj-lt"/>
                <a:cs typeface="+mj-lt"/>
              </a:rPr>
              <a:t>вершин</a:t>
            </a:r>
            <a:r>
              <a:rPr lang="en-US" sz="5600" dirty="0">
                <a:solidFill>
                  <a:schemeClr val="tx1">
                    <a:lumMod val="85000"/>
                    <a:lumOff val="15000"/>
                  </a:schemeClr>
                </a:solidFill>
                <a:ea typeface="+mj-lt"/>
                <a:cs typeface="+mj-lt"/>
              </a:rPr>
              <a:t> </a:t>
            </a:r>
            <a:r>
              <a:rPr lang="en-US" sz="5600" dirty="0" err="1">
                <a:solidFill>
                  <a:schemeClr val="tx1">
                    <a:lumMod val="85000"/>
                    <a:lumOff val="15000"/>
                  </a:schemeClr>
                </a:solidFill>
                <a:ea typeface="+mj-lt"/>
                <a:cs typeface="+mj-lt"/>
              </a:rPr>
              <a:t>от</a:t>
            </a:r>
            <a:r>
              <a:rPr lang="en-US" sz="5600" dirty="0">
                <a:solidFill>
                  <a:schemeClr val="tx1">
                    <a:lumMod val="85000"/>
                    <a:lumOff val="15000"/>
                  </a:schemeClr>
                </a:solidFill>
                <a:ea typeface="+mj-lt"/>
                <a:cs typeface="+mj-lt"/>
              </a:rPr>
              <a:t> 5 </a:t>
            </a:r>
            <a:r>
              <a:rPr lang="en-US" sz="5600" dirty="0" err="1">
                <a:solidFill>
                  <a:schemeClr val="tx1">
                    <a:lumMod val="85000"/>
                    <a:lumOff val="15000"/>
                  </a:schemeClr>
                </a:solidFill>
                <a:ea typeface="+mj-lt"/>
                <a:cs typeface="+mj-lt"/>
              </a:rPr>
              <a:t>до</a:t>
            </a:r>
            <a:r>
              <a:rPr lang="en-US" sz="5600" dirty="0">
                <a:solidFill>
                  <a:schemeClr val="tx1">
                    <a:lumMod val="85000"/>
                    <a:lumOff val="15000"/>
                  </a:schemeClr>
                </a:solidFill>
                <a:ea typeface="+mj-lt"/>
                <a:cs typeface="+mj-lt"/>
              </a:rPr>
              <a:t> 25 (</a:t>
            </a:r>
            <a:r>
              <a:rPr lang="en-US" sz="5600" dirty="0" err="1">
                <a:solidFill>
                  <a:schemeClr val="tx1">
                    <a:lumMod val="85000"/>
                    <a:lumOff val="15000"/>
                  </a:schemeClr>
                </a:solidFill>
                <a:ea typeface="+mj-lt"/>
                <a:cs typeface="+mj-lt"/>
              </a:rPr>
              <a:t>включительно</a:t>
            </a:r>
            <a:r>
              <a:rPr lang="en-US" sz="5600" dirty="0">
                <a:solidFill>
                  <a:schemeClr val="tx1">
                    <a:lumMod val="85000"/>
                    <a:lumOff val="15000"/>
                  </a:schemeClr>
                </a:solidFill>
                <a:ea typeface="+mj-lt"/>
                <a:cs typeface="+mj-lt"/>
              </a:rPr>
              <a:t>) с </a:t>
            </a:r>
            <a:r>
              <a:rPr lang="en-US" sz="5600" dirty="0" err="1">
                <a:solidFill>
                  <a:schemeClr val="tx1">
                    <a:lumMod val="85000"/>
                    <a:lumOff val="15000"/>
                  </a:schemeClr>
                </a:solidFill>
                <a:ea typeface="+mj-lt"/>
                <a:cs typeface="+mj-lt"/>
              </a:rPr>
              <a:t>шагом</a:t>
            </a:r>
            <a:r>
              <a:rPr lang="en-US" sz="5600" dirty="0">
                <a:solidFill>
                  <a:schemeClr val="tx1">
                    <a:lumMod val="85000"/>
                    <a:lumOff val="15000"/>
                  </a:schemeClr>
                </a:solidFill>
                <a:ea typeface="+mj-lt"/>
                <a:cs typeface="+mj-lt"/>
              </a:rPr>
              <a:t> 5.</a:t>
            </a:r>
            <a:endParaRPr lang="ru-RU" sz="5600">
              <a:solidFill>
                <a:schemeClr val="tx1">
                  <a:lumMod val="85000"/>
                  <a:lumOff val="15000"/>
                </a:schemeClr>
              </a:solidFill>
              <a:cs typeface="Calibri Light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4260EDE0-989C-4E16-AF94-F652294D828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1F3985C0-E548-44D2-B30E-F3E42DADE13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xmlns="" id="{98190E06-C9DB-E2CF-2E12-10054A70B5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fld id="{4C26D218-B7FE-4641-BC62-5B95ECF50343}" type="slidenum">
              <a:rPr lang="en-US" smtClean="0"/>
              <a:pPr defTabSz="457200">
                <a:spcAft>
                  <a:spcPts val="600"/>
                </a:spcAft>
              </a:pPr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4552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5D984BCE-2011-E91C-4F7B-C17E59487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i="1" dirty="0">
                <a:ea typeface="+mj-lt"/>
                <a:cs typeface="+mj-lt"/>
              </a:rPr>
              <a:t>CA-</a:t>
            </a:r>
            <a:r>
              <a:rPr lang="ru-RU" i="1" dirty="0" err="1">
                <a:ea typeface="+mj-lt"/>
                <a:cs typeface="+mj-lt"/>
              </a:rPr>
              <a:t>AstroPh</a:t>
            </a:r>
            <a:r>
              <a:rPr lang="en-US" dirty="0">
                <a:ea typeface="+mj-lt"/>
                <a:cs typeface="+mj-lt"/>
              </a:rPr>
              <a:t>: </a:t>
            </a:r>
            <a:r>
              <a:rPr lang="ru-RU" dirty="0">
                <a:ea typeface="+mj-lt"/>
                <a:cs typeface="+mj-lt"/>
              </a:rPr>
              <a:t>Скорость нахождения ориентиров</a:t>
            </a:r>
            <a:endParaRPr lang="ru-RU" dirty="0"/>
          </a:p>
        </p:txBody>
      </p:sp>
      <p:pic>
        <p:nvPicPr>
          <p:cNvPr id="5" name="Рисунок 5">
            <a:extLst>
              <a:ext uri="{FF2B5EF4-FFF2-40B4-BE49-F238E27FC236}">
                <a16:creationId xmlns:a16="http://schemas.microsoft.com/office/drawing/2014/main" xmlns="" id="{756F74A5-2046-A8B9-CD4F-C5D59E46C7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6061" r="153"/>
          <a:stretch/>
        </p:blipFill>
        <p:spPr>
          <a:xfrm>
            <a:off x="2292637" y="1794934"/>
            <a:ext cx="7677856" cy="4368801"/>
          </a:xfrm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xmlns="" id="{6008EF66-BC00-D08C-DEE9-032C36038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6D218-B7FE-4641-BC62-5B95ECF50343}" type="slidenum">
              <a:rPr lang="ru-RU" smtClean="0"/>
              <a:t>35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163292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5D984BCE-2011-E91C-4F7B-C17E59487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i="1" dirty="0">
                <a:ea typeface="+mj-lt"/>
                <a:cs typeface="+mj-lt"/>
              </a:rPr>
              <a:t>CA-</a:t>
            </a:r>
            <a:r>
              <a:rPr lang="ru-RU" i="1" dirty="0" err="1">
                <a:ea typeface="+mj-lt"/>
                <a:cs typeface="+mj-lt"/>
              </a:rPr>
              <a:t>AstroPh</a:t>
            </a:r>
            <a:r>
              <a:rPr lang="en-US" dirty="0">
                <a:ea typeface="+mj-lt"/>
                <a:cs typeface="+mj-lt"/>
              </a:rPr>
              <a:t>: </a:t>
            </a:r>
            <a:r>
              <a:rPr lang="ru-RU" dirty="0">
                <a:ea typeface="+mj-lt"/>
                <a:cs typeface="+mj-lt"/>
              </a:rPr>
              <a:t>Количество операций при нахождении ориентиров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xmlns="" id="{6008EF66-BC00-D08C-DEE9-032C36038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6D218-B7FE-4641-BC62-5B95ECF50343}" type="slidenum">
              <a:rPr lang="ru-RU" smtClean="0"/>
              <a:t>36</a:t>
            </a:fld>
            <a:endParaRPr lang="ru-RU"/>
          </a:p>
        </p:txBody>
      </p:sp>
      <p:pic>
        <p:nvPicPr>
          <p:cNvPr id="7" name="Рисунок 7">
            <a:extLst>
              <a:ext uri="{FF2B5EF4-FFF2-40B4-BE49-F238E27FC236}">
                <a16:creationId xmlns:a16="http://schemas.microsoft.com/office/drawing/2014/main" xmlns="" id="{BBB6320F-6FED-17B7-71AE-4C63CC493A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6061" r="143"/>
          <a:stretch/>
        </p:blipFill>
        <p:spPr>
          <a:xfrm>
            <a:off x="2240433" y="1855894"/>
            <a:ext cx="8178499" cy="4368801"/>
          </a:xfrm>
        </p:spPr>
      </p:pic>
    </p:spTree>
    <p:extLst>
      <p:ext uri="{BB962C8B-B14F-4D97-AF65-F5344CB8AC3E}">
        <p14:creationId xmlns:p14="http://schemas.microsoft.com/office/powerpoint/2010/main" val="19232940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ru-RU" i="1" dirty="0">
                <a:ea typeface="+mj-lt"/>
                <a:cs typeface="+mj-lt"/>
              </a:rPr>
              <a:t>CA-</a:t>
            </a:r>
            <a:r>
              <a:rPr lang="ru-RU" i="1" dirty="0" err="1">
                <a:ea typeface="+mj-lt"/>
                <a:cs typeface="+mj-lt"/>
              </a:rPr>
              <a:t>AstroPh</a:t>
            </a:r>
            <a:r>
              <a:rPr lang="en-US" dirty="0">
                <a:ea typeface="+mj-lt"/>
                <a:cs typeface="+mj-lt"/>
              </a:rPr>
              <a:t>:</a:t>
            </a:r>
            <a:r>
              <a:rPr lang="ru-RU" dirty="0"/>
              <a:t> Ошибка точности при помощи оценки расстояний геометрическим средним</a:t>
            </a:r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6D218-B7FE-4641-BC62-5B95ECF50343}" type="slidenum">
              <a:rPr lang="ru-RU" smtClean="0"/>
              <a:t>37</a:t>
            </a:fld>
            <a:endParaRPr lang="ru-RU"/>
          </a:p>
        </p:txBody>
      </p:sp>
      <p:pic>
        <p:nvPicPr>
          <p:cNvPr id="6" name="Рисунок 7">
            <a:extLst>
              <a:ext uri="{FF2B5EF4-FFF2-40B4-BE49-F238E27FC236}">
                <a16:creationId xmlns:a16="http://schemas.microsoft.com/office/drawing/2014/main" xmlns="" id="{6E25BA38-5E09-06E3-9650-DEC1BE9ED2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8182" t="6069" r="21818" b="-289"/>
          <a:stretch/>
        </p:blipFill>
        <p:spPr>
          <a:xfrm>
            <a:off x="2235200" y="1884387"/>
            <a:ext cx="7721611" cy="4240470"/>
          </a:xfrm>
        </p:spPr>
      </p:pic>
    </p:spTree>
    <p:extLst>
      <p:ext uri="{BB962C8B-B14F-4D97-AF65-F5344CB8AC3E}">
        <p14:creationId xmlns:p14="http://schemas.microsoft.com/office/powerpoint/2010/main" val="304685269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i="1" dirty="0">
                <a:ea typeface="+mj-lt"/>
                <a:cs typeface="+mj-lt"/>
              </a:rPr>
              <a:t>CA-</a:t>
            </a:r>
            <a:r>
              <a:rPr lang="ru-RU" i="1" dirty="0" err="1">
                <a:ea typeface="+mj-lt"/>
                <a:cs typeface="+mj-lt"/>
              </a:rPr>
              <a:t>AstroPh</a:t>
            </a:r>
            <a:r>
              <a:rPr lang="en-US" dirty="0">
                <a:ea typeface="+mj-lt"/>
                <a:cs typeface="+mj-lt"/>
              </a:rPr>
              <a:t>:</a:t>
            </a:r>
            <a:r>
              <a:rPr lang="ru-RU" dirty="0"/>
              <a:t> Ошибка точности при помощи оценки расстояний средним</a:t>
            </a:r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6D218-B7FE-4641-BC62-5B95ECF50343}" type="slidenum">
              <a:rPr lang="ru-RU" smtClean="0"/>
              <a:t>38</a:t>
            </a:fld>
            <a:endParaRPr lang="ru-RU"/>
          </a:p>
        </p:txBody>
      </p:sp>
      <p:pic>
        <p:nvPicPr>
          <p:cNvPr id="7" name="Рисунок 7">
            <a:extLst>
              <a:ext uri="{FF2B5EF4-FFF2-40B4-BE49-F238E27FC236}">
                <a16:creationId xmlns:a16="http://schemas.microsoft.com/office/drawing/2014/main" xmlns="" id="{E503489A-124B-0FC0-C9AB-97BC76F8F1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6667" t="6011" r="19596" b="273"/>
          <a:stretch/>
        </p:blipFill>
        <p:spPr>
          <a:xfrm>
            <a:off x="2001520" y="1849083"/>
            <a:ext cx="8188973" cy="4423486"/>
          </a:xfrm>
        </p:spPr>
      </p:pic>
    </p:spTree>
    <p:extLst>
      <p:ext uri="{BB962C8B-B14F-4D97-AF65-F5344CB8AC3E}">
        <p14:creationId xmlns:p14="http://schemas.microsoft.com/office/powerpoint/2010/main" val="223643417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ru-RU" i="1" dirty="0">
                <a:ea typeface="+mj-lt"/>
                <a:cs typeface="+mj-lt"/>
              </a:rPr>
              <a:t>CA-</a:t>
            </a:r>
            <a:r>
              <a:rPr lang="ru-RU" i="1" dirty="0" err="1">
                <a:ea typeface="+mj-lt"/>
                <a:cs typeface="+mj-lt"/>
              </a:rPr>
              <a:t>AstroPh</a:t>
            </a:r>
            <a:r>
              <a:rPr lang="en-US" dirty="0">
                <a:ea typeface="+mj-lt"/>
                <a:cs typeface="+mj-lt"/>
              </a:rPr>
              <a:t>:</a:t>
            </a:r>
            <a:r>
              <a:rPr lang="ru-RU" dirty="0"/>
              <a:t> Ошибка точности при помощи оценки расстояний по верхней границе</a:t>
            </a:r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6D218-B7FE-4641-BC62-5B95ECF50343}" type="slidenum">
              <a:rPr lang="ru-RU" smtClean="0"/>
              <a:t>39</a:t>
            </a:fld>
            <a:endParaRPr lang="ru-RU"/>
          </a:p>
        </p:txBody>
      </p:sp>
      <p:pic>
        <p:nvPicPr>
          <p:cNvPr id="7" name="Рисунок 7">
            <a:extLst>
              <a:ext uri="{FF2B5EF4-FFF2-40B4-BE49-F238E27FC236}">
                <a16:creationId xmlns:a16="http://schemas.microsoft.com/office/drawing/2014/main" xmlns="" id="{50E2E9E8-C646-A7FB-2915-4FE5B5A797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5151" t="5897" r="18687" b="-2308"/>
          <a:stretch/>
        </p:blipFill>
        <p:spPr>
          <a:xfrm>
            <a:off x="2143760" y="1802526"/>
            <a:ext cx="7904496" cy="4546490"/>
          </a:xfrm>
        </p:spPr>
      </p:pic>
    </p:spTree>
    <p:extLst>
      <p:ext uri="{BB962C8B-B14F-4D97-AF65-F5344CB8AC3E}">
        <p14:creationId xmlns:p14="http://schemas.microsoft.com/office/powerpoint/2010/main" val="24438153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Breath-First Search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5918983" cy="4023360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	Пусть задан граф </a:t>
            </a:r>
            <a:r>
              <a:rPr lang="en-US" dirty="0"/>
              <a:t>G(V, E) </a:t>
            </a:r>
            <a:r>
              <a:rPr lang="ru-RU" dirty="0"/>
              <a:t>и указана изначальная вершина </a:t>
            </a:r>
            <a:r>
              <a:rPr lang="en-US" dirty="0"/>
              <a:t>s.</a:t>
            </a:r>
            <a:r>
              <a:rPr lang="ru-RU" dirty="0"/>
              <a:t> Алгоритм обходит все рёбра графа для поиска  вершин, достижимых из </a:t>
            </a:r>
            <a:r>
              <a:rPr lang="en-US" dirty="0"/>
              <a:t>s.</a:t>
            </a:r>
            <a:r>
              <a:rPr lang="ru-RU" dirty="0"/>
              <a:t> Обходом в ширину он называется так как перед тем как приступить к поиску вершин  на расстоянии </a:t>
            </a:r>
            <a:r>
              <a:rPr lang="en-US" dirty="0"/>
              <a:t>k+1</a:t>
            </a:r>
            <a:r>
              <a:rPr lang="ru-RU" dirty="0"/>
              <a:t>, выполняется обход всех вершин на расстоянии </a:t>
            </a:r>
            <a:r>
              <a:rPr lang="en-US" dirty="0"/>
              <a:t>k.</a:t>
            </a:r>
            <a:endParaRPr lang="ru-RU" dirty="0"/>
          </a:p>
          <a:p>
            <a:pPr marL="0" indent="0">
              <a:buNone/>
            </a:pPr>
            <a:r>
              <a:rPr lang="ru-RU" dirty="0"/>
              <a:t>	В проделанной работе данный алгоритм реализован с использованием двух очередей: сначала не обойдённые вершины добавляются в одну из них, а затем извлекаются из неё, а следующие не обойдённые вершины добавляются в другую очередь. Когда каждая из них опустошается счётчик расстояния увеличивается на единицу.</a:t>
            </a:r>
            <a:endParaRPr lang="en-US" dirty="0"/>
          </a:p>
        </p:txBody>
      </p:sp>
      <p:pic>
        <p:nvPicPr>
          <p:cNvPr id="6" name="Объект 5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6407" y="1846369"/>
            <a:ext cx="4022725" cy="4022725"/>
          </a:xfrm>
        </p:spPr>
      </p:pic>
      <p:sp>
        <p:nvSpPr>
          <p:cNvPr id="28" name="Номер слайда 2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6D218-B7FE-4641-BC62-5B95ECF50343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403804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ru-RU" i="1" dirty="0">
                <a:ea typeface="+mj-lt"/>
                <a:cs typeface="+mj-lt"/>
              </a:rPr>
              <a:t>CA-</a:t>
            </a:r>
            <a:r>
              <a:rPr lang="ru-RU" i="1" dirty="0" err="1">
                <a:ea typeface="+mj-lt"/>
                <a:cs typeface="+mj-lt"/>
              </a:rPr>
              <a:t>AstroPh</a:t>
            </a:r>
            <a:r>
              <a:rPr lang="en-US" dirty="0">
                <a:ea typeface="+mj-lt"/>
                <a:cs typeface="+mj-lt"/>
              </a:rPr>
              <a:t>:</a:t>
            </a:r>
            <a:r>
              <a:rPr lang="ru-RU" dirty="0"/>
              <a:t> Ошибка точности при помощи оценки расстояний по нижней границе</a:t>
            </a:r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6D218-B7FE-4641-BC62-5B95ECF50343}" type="slidenum">
              <a:rPr lang="ru-RU" smtClean="0"/>
              <a:t>40</a:t>
            </a:fld>
            <a:endParaRPr lang="ru-RU"/>
          </a:p>
        </p:txBody>
      </p:sp>
      <p:pic>
        <p:nvPicPr>
          <p:cNvPr id="6" name="Рисунок 7">
            <a:extLst>
              <a:ext uri="{FF2B5EF4-FFF2-40B4-BE49-F238E27FC236}">
                <a16:creationId xmlns:a16="http://schemas.microsoft.com/office/drawing/2014/main" xmlns="" id="{86CFA2DC-11A9-B48A-85DE-46CA5B3662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5050" t="6122" r="17475"/>
          <a:stretch/>
        </p:blipFill>
        <p:spPr>
          <a:xfrm>
            <a:off x="2123440" y="1854599"/>
            <a:ext cx="8006086" cy="4411873"/>
          </a:xfrm>
        </p:spPr>
      </p:pic>
    </p:spTree>
    <p:extLst>
      <p:ext uri="{BB962C8B-B14F-4D97-AF65-F5344CB8AC3E}">
        <p14:creationId xmlns:p14="http://schemas.microsoft.com/office/powerpoint/2010/main" val="237984979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ru-RU" i="1" dirty="0">
                <a:ea typeface="+mj-lt"/>
                <a:cs typeface="+mj-lt"/>
              </a:rPr>
              <a:t>CA-</a:t>
            </a:r>
            <a:r>
              <a:rPr lang="ru-RU" i="1" dirty="0" err="1">
                <a:ea typeface="+mj-lt"/>
                <a:cs typeface="+mj-lt"/>
              </a:rPr>
              <a:t>AstroPh</a:t>
            </a:r>
            <a:r>
              <a:rPr lang="en-US" dirty="0">
                <a:ea typeface="+mj-lt"/>
                <a:cs typeface="+mj-lt"/>
              </a:rPr>
              <a:t>:</a:t>
            </a:r>
            <a:r>
              <a:rPr lang="ru-RU" dirty="0"/>
              <a:t> </a:t>
            </a:r>
            <a:r>
              <a:rPr lang="ru-RU" dirty="0">
                <a:ea typeface="+mj-lt"/>
                <a:cs typeface="+mj-lt"/>
              </a:rPr>
              <a:t>Ошибка точности при помощи оценки расстояний методом </a:t>
            </a:r>
            <a:r>
              <a:rPr lang="ru-RU" dirty="0" err="1">
                <a:ea typeface="+mj-lt"/>
                <a:cs typeface="+mj-lt"/>
              </a:rPr>
              <a:t>Landmarks</a:t>
            </a:r>
            <a:r>
              <a:rPr lang="ru-RU" dirty="0">
                <a:ea typeface="+mj-lt"/>
                <a:cs typeface="+mj-lt"/>
              </a:rPr>
              <a:t>-BFS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6D218-B7FE-4641-BC62-5B95ECF50343}" type="slidenum">
              <a:rPr lang="ru-RU" smtClean="0"/>
              <a:t>41</a:t>
            </a:fld>
            <a:endParaRPr lang="ru-RU"/>
          </a:p>
        </p:txBody>
      </p:sp>
      <p:pic>
        <p:nvPicPr>
          <p:cNvPr id="7" name="Рисунок 7">
            <a:extLst>
              <a:ext uri="{FF2B5EF4-FFF2-40B4-BE49-F238E27FC236}">
                <a16:creationId xmlns:a16="http://schemas.microsoft.com/office/drawing/2014/main" xmlns="" id="{339B7361-8575-ECD5-68C8-09995A36A7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9406" t="6061" r="14334"/>
          <a:stretch/>
        </p:blipFill>
        <p:spPr>
          <a:xfrm>
            <a:off x="2161578" y="1896534"/>
            <a:ext cx="7880237" cy="4307841"/>
          </a:xfrm>
        </p:spPr>
      </p:pic>
    </p:spTree>
    <p:extLst>
      <p:ext uri="{BB962C8B-B14F-4D97-AF65-F5344CB8AC3E}">
        <p14:creationId xmlns:p14="http://schemas.microsoft.com/office/powerpoint/2010/main" val="206477766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ru-RU" i="1" dirty="0">
                <a:ea typeface="+mj-lt"/>
                <a:cs typeface="+mj-lt"/>
              </a:rPr>
              <a:t>CA-</a:t>
            </a:r>
            <a:r>
              <a:rPr lang="ru-RU" i="1" dirty="0" err="1">
                <a:ea typeface="+mj-lt"/>
                <a:cs typeface="+mj-lt"/>
              </a:rPr>
              <a:t>AstroPh</a:t>
            </a:r>
            <a:r>
              <a:rPr lang="en-US" dirty="0">
                <a:ea typeface="+mj-lt"/>
                <a:cs typeface="+mj-lt"/>
              </a:rPr>
              <a:t>:</a:t>
            </a:r>
            <a:r>
              <a:rPr lang="ru-RU" dirty="0"/>
              <a:t> Разница времени работы с оценкой расстояний геометрическим средним</a:t>
            </a:r>
            <a:endParaRPr lang="ru-RU" dirty="0">
              <a:cs typeface="Calibri Light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6D218-B7FE-4641-BC62-5B95ECF50343}" type="slidenum">
              <a:rPr lang="ru-RU" smtClean="0"/>
              <a:t>42</a:t>
            </a:fld>
            <a:endParaRPr lang="ru-RU"/>
          </a:p>
        </p:txBody>
      </p:sp>
      <p:pic>
        <p:nvPicPr>
          <p:cNvPr id="6" name="Рисунок 7">
            <a:extLst>
              <a:ext uri="{FF2B5EF4-FFF2-40B4-BE49-F238E27FC236}">
                <a16:creationId xmlns:a16="http://schemas.microsoft.com/office/drawing/2014/main" xmlns="" id="{747B72B5-258C-D739-ECD3-58B1D4D9D5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1414" t="6097" r="22929"/>
          <a:stretch/>
        </p:blipFill>
        <p:spPr>
          <a:xfrm>
            <a:off x="2255520" y="1877904"/>
            <a:ext cx="7741935" cy="4324989"/>
          </a:xfrm>
        </p:spPr>
      </p:pic>
    </p:spTree>
    <p:extLst>
      <p:ext uri="{BB962C8B-B14F-4D97-AF65-F5344CB8AC3E}">
        <p14:creationId xmlns:p14="http://schemas.microsoft.com/office/powerpoint/2010/main" val="341930479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i="1" dirty="0">
                <a:ea typeface="+mj-lt"/>
                <a:cs typeface="+mj-lt"/>
              </a:rPr>
              <a:t>CA-</a:t>
            </a:r>
            <a:r>
              <a:rPr lang="ru-RU" i="1" dirty="0" err="1">
                <a:ea typeface="+mj-lt"/>
                <a:cs typeface="+mj-lt"/>
              </a:rPr>
              <a:t>AstroPh</a:t>
            </a:r>
            <a:r>
              <a:rPr lang="en-US" dirty="0">
                <a:ea typeface="+mj-lt"/>
                <a:cs typeface="+mj-lt"/>
              </a:rPr>
              <a:t>:</a:t>
            </a:r>
            <a:r>
              <a:rPr lang="ru-RU" dirty="0"/>
              <a:t> Разница времени работы с оценкой расстояний средним</a:t>
            </a:r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6D218-B7FE-4641-BC62-5B95ECF50343}" type="slidenum">
              <a:rPr lang="ru-RU" smtClean="0"/>
              <a:t>43</a:t>
            </a:fld>
            <a:endParaRPr lang="ru-RU"/>
          </a:p>
        </p:txBody>
      </p:sp>
      <p:pic>
        <p:nvPicPr>
          <p:cNvPr id="6" name="Рисунок 7">
            <a:extLst>
              <a:ext uri="{FF2B5EF4-FFF2-40B4-BE49-F238E27FC236}">
                <a16:creationId xmlns:a16="http://schemas.microsoft.com/office/drawing/2014/main" xmlns="" id="{E5DCD2C1-BE1D-10D6-6592-18A6AFEAA1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9394" t="6105" r="21717" b="-291"/>
          <a:stretch/>
        </p:blipFill>
        <p:spPr>
          <a:xfrm>
            <a:off x="2235200" y="1883460"/>
            <a:ext cx="7721612" cy="4303172"/>
          </a:xfrm>
        </p:spPr>
      </p:pic>
    </p:spTree>
    <p:extLst>
      <p:ext uri="{BB962C8B-B14F-4D97-AF65-F5344CB8AC3E}">
        <p14:creationId xmlns:p14="http://schemas.microsoft.com/office/powerpoint/2010/main" val="247404517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ru-RU" i="1" dirty="0">
                <a:ea typeface="+mj-lt"/>
                <a:cs typeface="+mj-lt"/>
              </a:rPr>
              <a:t>CA-</a:t>
            </a:r>
            <a:r>
              <a:rPr lang="ru-RU" i="1" dirty="0" err="1">
                <a:ea typeface="+mj-lt"/>
                <a:cs typeface="+mj-lt"/>
              </a:rPr>
              <a:t>AstroPh</a:t>
            </a:r>
            <a:r>
              <a:rPr lang="en-US" dirty="0">
                <a:ea typeface="+mj-lt"/>
                <a:cs typeface="+mj-lt"/>
              </a:rPr>
              <a:t>:</a:t>
            </a:r>
            <a:r>
              <a:rPr lang="ru-RU" dirty="0"/>
              <a:t> Разница времени работы с оценкой расстояний по верхней границе</a:t>
            </a:r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6D218-B7FE-4641-BC62-5B95ECF50343}" type="slidenum">
              <a:rPr lang="ru-RU" smtClean="0"/>
              <a:t>44</a:t>
            </a:fld>
            <a:endParaRPr lang="ru-RU"/>
          </a:p>
        </p:txBody>
      </p:sp>
      <p:pic>
        <p:nvPicPr>
          <p:cNvPr id="6" name="Рисунок 7">
            <a:extLst>
              <a:ext uri="{FF2B5EF4-FFF2-40B4-BE49-F238E27FC236}">
                <a16:creationId xmlns:a16="http://schemas.microsoft.com/office/drawing/2014/main" xmlns="" id="{AAE106CD-84BD-D446-38C1-0C72317152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7980" t="5994" r="19697"/>
          <a:stretch/>
        </p:blipFill>
        <p:spPr>
          <a:xfrm>
            <a:off x="2235200" y="1861627"/>
            <a:ext cx="7782577" cy="4347256"/>
          </a:xfrm>
        </p:spPr>
      </p:pic>
    </p:spTree>
    <p:extLst>
      <p:ext uri="{BB962C8B-B14F-4D97-AF65-F5344CB8AC3E}">
        <p14:creationId xmlns:p14="http://schemas.microsoft.com/office/powerpoint/2010/main" val="382344390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ru-RU" i="1" dirty="0">
                <a:ea typeface="+mj-lt"/>
                <a:cs typeface="+mj-lt"/>
              </a:rPr>
              <a:t>CA-</a:t>
            </a:r>
            <a:r>
              <a:rPr lang="ru-RU" i="1" dirty="0" err="1">
                <a:ea typeface="+mj-lt"/>
                <a:cs typeface="+mj-lt"/>
              </a:rPr>
              <a:t>AstroPh</a:t>
            </a:r>
            <a:r>
              <a:rPr lang="en-US" dirty="0">
                <a:ea typeface="+mj-lt"/>
                <a:cs typeface="+mj-lt"/>
              </a:rPr>
              <a:t>:</a:t>
            </a:r>
            <a:r>
              <a:rPr lang="ru-RU" dirty="0"/>
              <a:t> Разница времени работы с оценкой расстояний по нижней границе</a:t>
            </a:r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6D218-B7FE-4641-BC62-5B95ECF50343}" type="slidenum">
              <a:rPr lang="ru-RU" dirty="0" smtClean="0"/>
              <a:t>45</a:t>
            </a:fld>
            <a:endParaRPr lang="ru-RU" dirty="0"/>
          </a:p>
        </p:txBody>
      </p:sp>
      <p:pic>
        <p:nvPicPr>
          <p:cNvPr id="6" name="Рисунок 7">
            <a:extLst>
              <a:ext uri="{FF2B5EF4-FFF2-40B4-BE49-F238E27FC236}">
                <a16:creationId xmlns:a16="http://schemas.microsoft.com/office/drawing/2014/main" xmlns="" id="{4E582A06-CCF7-1281-859D-8136E00F9E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7273" t="6250" r="20101" b="-272"/>
          <a:stretch/>
        </p:blipFill>
        <p:spPr>
          <a:xfrm>
            <a:off x="2164080" y="1904585"/>
            <a:ext cx="7863844" cy="4393088"/>
          </a:xfrm>
        </p:spPr>
      </p:pic>
    </p:spTree>
    <p:extLst>
      <p:ext uri="{BB962C8B-B14F-4D97-AF65-F5344CB8AC3E}">
        <p14:creationId xmlns:p14="http://schemas.microsoft.com/office/powerpoint/2010/main" val="100863575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ru-RU" i="1" dirty="0">
                <a:ea typeface="+mj-lt"/>
                <a:cs typeface="+mj-lt"/>
              </a:rPr>
              <a:t>CA-</a:t>
            </a:r>
            <a:r>
              <a:rPr lang="ru-RU" i="1" dirty="0" err="1">
                <a:ea typeface="+mj-lt"/>
                <a:cs typeface="+mj-lt"/>
              </a:rPr>
              <a:t>AstroPh</a:t>
            </a:r>
            <a:r>
              <a:rPr lang="en-US" dirty="0">
                <a:ea typeface="+mj-lt"/>
                <a:cs typeface="+mj-lt"/>
              </a:rPr>
              <a:t>:</a:t>
            </a:r>
            <a:r>
              <a:rPr lang="ru-RU" dirty="0"/>
              <a:t> </a:t>
            </a:r>
            <a:r>
              <a:rPr lang="ru-RU" dirty="0">
                <a:ea typeface="+mj-lt"/>
                <a:cs typeface="+mj-lt"/>
              </a:rPr>
              <a:t>Разница времени работы с оценкой расстояний методом </a:t>
            </a:r>
            <a:r>
              <a:rPr lang="ru-RU" dirty="0" err="1">
                <a:ea typeface="+mj-lt"/>
                <a:cs typeface="+mj-lt"/>
              </a:rPr>
              <a:t>Landmarks</a:t>
            </a:r>
            <a:r>
              <a:rPr lang="ru-RU" dirty="0">
                <a:ea typeface="+mj-lt"/>
                <a:cs typeface="+mj-lt"/>
              </a:rPr>
              <a:t>-BFS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6D218-B7FE-4641-BC62-5B95ECF50343}" type="slidenum">
              <a:rPr lang="ru-RU" smtClean="0"/>
              <a:t>46</a:t>
            </a:fld>
            <a:endParaRPr lang="ru-RU"/>
          </a:p>
        </p:txBody>
      </p:sp>
      <p:pic>
        <p:nvPicPr>
          <p:cNvPr id="9" name="Рисунок 9">
            <a:extLst>
              <a:ext uri="{FF2B5EF4-FFF2-40B4-BE49-F238E27FC236}">
                <a16:creationId xmlns:a16="http://schemas.microsoft.com/office/drawing/2014/main" xmlns="" id="{73D9DEB1-798B-A8F9-D0AC-8A0EA45BFD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2226" t="6061" r="16405" b="1010"/>
          <a:stretch/>
        </p:blipFill>
        <p:spPr>
          <a:xfrm>
            <a:off x="2188638" y="1855894"/>
            <a:ext cx="7804087" cy="4206242"/>
          </a:xfrm>
        </p:spPr>
      </p:pic>
    </p:spTree>
    <p:extLst>
      <p:ext uri="{BB962C8B-B14F-4D97-AF65-F5344CB8AC3E}">
        <p14:creationId xmlns:p14="http://schemas.microsoft.com/office/powerpoint/2010/main" val="160945461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ru-RU" i="1" dirty="0">
                <a:ea typeface="+mj-lt"/>
                <a:cs typeface="+mj-lt"/>
              </a:rPr>
              <a:t>CA-</a:t>
            </a:r>
            <a:r>
              <a:rPr lang="ru-RU" i="1" dirty="0" err="1">
                <a:ea typeface="+mj-lt"/>
                <a:cs typeface="+mj-lt"/>
              </a:rPr>
              <a:t>AstroPh</a:t>
            </a:r>
            <a:r>
              <a:rPr lang="en-US" dirty="0">
                <a:ea typeface="+mj-lt"/>
                <a:cs typeface="+mj-lt"/>
              </a:rPr>
              <a:t>:</a:t>
            </a:r>
            <a:r>
              <a:rPr lang="ru-RU" dirty="0"/>
              <a:t> Разница количества операций с оценкой расстояний геометрическим средним</a:t>
            </a:r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6D218-B7FE-4641-BC62-5B95ECF50343}" type="slidenum">
              <a:rPr lang="ru-RU" smtClean="0"/>
              <a:t>47</a:t>
            </a:fld>
            <a:endParaRPr lang="ru-RU"/>
          </a:p>
        </p:txBody>
      </p:sp>
      <p:pic>
        <p:nvPicPr>
          <p:cNvPr id="6" name="Рисунок 7">
            <a:extLst>
              <a:ext uri="{FF2B5EF4-FFF2-40B4-BE49-F238E27FC236}">
                <a16:creationId xmlns:a16="http://schemas.microsoft.com/office/drawing/2014/main" xmlns="" id="{4F2B0508-BE63-6974-4757-F18027B33E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8788" t="6176" r="22020"/>
          <a:stretch/>
        </p:blipFill>
        <p:spPr>
          <a:xfrm>
            <a:off x="1910080" y="1846654"/>
            <a:ext cx="8158489" cy="4417877"/>
          </a:xfrm>
        </p:spPr>
      </p:pic>
    </p:spTree>
    <p:extLst>
      <p:ext uri="{BB962C8B-B14F-4D97-AF65-F5344CB8AC3E}">
        <p14:creationId xmlns:p14="http://schemas.microsoft.com/office/powerpoint/2010/main" val="422668433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ru-RU" i="1" dirty="0">
                <a:ea typeface="+mj-lt"/>
                <a:cs typeface="+mj-lt"/>
              </a:rPr>
              <a:t>CA-</a:t>
            </a:r>
            <a:r>
              <a:rPr lang="ru-RU" i="1" dirty="0" err="1">
                <a:ea typeface="+mj-lt"/>
                <a:cs typeface="+mj-lt"/>
              </a:rPr>
              <a:t>AstroPh</a:t>
            </a:r>
            <a:r>
              <a:rPr lang="en-US" dirty="0">
                <a:ea typeface="+mj-lt"/>
                <a:cs typeface="+mj-lt"/>
              </a:rPr>
              <a:t>:</a:t>
            </a:r>
            <a:r>
              <a:rPr lang="ru-RU" dirty="0"/>
              <a:t> Разница количества операций с оценкой расстояний средним</a:t>
            </a:r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6D218-B7FE-4641-BC62-5B95ECF50343}" type="slidenum">
              <a:rPr lang="ru-RU" smtClean="0"/>
              <a:t>48</a:t>
            </a:fld>
            <a:endParaRPr lang="ru-RU"/>
          </a:p>
        </p:txBody>
      </p:sp>
      <p:pic>
        <p:nvPicPr>
          <p:cNvPr id="6" name="Рисунок 7">
            <a:extLst>
              <a:ext uri="{FF2B5EF4-FFF2-40B4-BE49-F238E27FC236}">
                <a16:creationId xmlns:a16="http://schemas.microsoft.com/office/drawing/2014/main" xmlns="" id="{01C1F405-6D5D-A4C6-EF5B-5733586664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7475" t="5866" r="21010"/>
          <a:stretch/>
        </p:blipFill>
        <p:spPr>
          <a:xfrm>
            <a:off x="2143760" y="1834558"/>
            <a:ext cx="7904485" cy="4370714"/>
          </a:xfrm>
        </p:spPr>
      </p:pic>
    </p:spTree>
    <p:extLst>
      <p:ext uri="{BB962C8B-B14F-4D97-AF65-F5344CB8AC3E}">
        <p14:creationId xmlns:p14="http://schemas.microsoft.com/office/powerpoint/2010/main" val="307096406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ru-RU" i="1" dirty="0">
                <a:ea typeface="+mj-lt"/>
                <a:cs typeface="+mj-lt"/>
              </a:rPr>
              <a:t>CA-</a:t>
            </a:r>
            <a:r>
              <a:rPr lang="ru-RU" i="1" dirty="0" err="1">
                <a:ea typeface="+mj-lt"/>
                <a:cs typeface="+mj-lt"/>
              </a:rPr>
              <a:t>AstroPh</a:t>
            </a:r>
            <a:r>
              <a:rPr lang="en-US" dirty="0">
                <a:ea typeface="+mj-lt"/>
                <a:cs typeface="+mj-lt"/>
              </a:rPr>
              <a:t>:</a:t>
            </a:r>
            <a:r>
              <a:rPr lang="ru-RU" dirty="0"/>
              <a:t> Разница количества операций с оценкой расстояний по верхней границе</a:t>
            </a:r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6D218-B7FE-4641-BC62-5B95ECF50343}" type="slidenum">
              <a:rPr lang="ru-RU" smtClean="0"/>
              <a:t>49</a:t>
            </a:fld>
            <a:endParaRPr lang="ru-RU"/>
          </a:p>
        </p:txBody>
      </p:sp>
      <p:pic>
        <p:nvPicPr>
          <p:cNvPr id="6" name="Рисунок 7">
            <a:extLst>
              <a:ext uri="{FF2B5EF4-FFF2-40B4-BE49-F238E27FC236}">
                <a16:creationId xmlns:a16="http://schemas.microsoft.com/office/drawing/2014/main" xmlns="" id="{A6A781D4-3E68-1772-E030-146008E116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5136" t="6021" r="19172" b="-524"/>
          <a:stretch/>
        </p:blipFill>
        <p:spPr>
          <a:xfrm>
            <a:off x="2103120" y="1823595"/>
            <a:ext cx="7989314" cy="4443353"/>
          </a:xfrm>
        </p:spPr>
      </p:pic>
    </p:spTree>
    <p:extLst>
      <p:ext uri="{BB962C8B-B14F-4D97-AF65-F5344CB8AC3E}">
        <p14:creationId xmlns:p14="http://schemas.microsoft.com/office/powerpoint/2010/main" val="41039564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Использование </a:t>
            </a:r>
            <a:r>
              <a:rPr lang="en-US" dirty="0"/>
              <a:t>Landmarks-basic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241300" y="1845734"/>
                <a:ext cx="11811000" cy="4428066"/>
              </a:xfrm>
            </p:spPr>
            <p:txBody>
              <a:bodyPr>
                <a:noAutofit/>
              </a:bodyPr>
              <a:lstStyle/>
              <a:p>
                <a:pPr marL="0" indent="0" algn="just">
                  <a:buNone/>
                </a:pPr>
                <a:r>
                  <a:rPr lang="ru-RU" dirty="0" smtClean="0"/>
                  <a:t> 	Пусть дан граф, состоящий из </a:t>
                </a:r>
                <a:r>
                  <a:rPr lang="en-US" i="1" dirty="0"/>
                  <a:t>n</a:t>
                </a:r>
                <a:r>
                  <a:rPr lang="en-US" dirty="0"/>
                  <a:t> </a:t>
                </a:r>
                <a:r>
                  <a:rPr lang="ru-RU" dirty="0"/>
                  <a:t>вершин, </a:t>
                </a:r>
                <a:r>
                  <a:rPr lang="en-US" i="1" dirty="0"/>
                  <a:t>m</a:t>
                </a:r>
                <a:r>
                  <a:rPr lang="ru-RU" i="1" dirty="0"/>
                  <a:t> </a:t>
                </a:r>
                <a:r>
                  <a:rPr lang="ru-RU" dirty="0"/>
                  <a:t>граней, множества из </a:t>
                </a:r>
                <a:r>
                  <a:rPr lang="en-US" i="1" dirty="0"/>
                  <a:t>d</a:t>
                </a:r>
                <a:r>
                  <a:rPr lang="en-US" dirty="0"/>
                  <a:t> </a:t>
                </a:r>
                <a:r>
                  <a:rPr lang="ru-RU" dirty="0"/>
                  <a:t>вершин-ориентиров и заранее вычисленных расстояний от каждой вершины до каждого ориентира (если существует соответствующий путь). Стоимость</a:t>
                </a:r>
                <a:r>
                  <a:rPr lang="en-US" i="1" dirty="0"/>
                  <a:t> d</a:t>
                </a:r>
                <a:r>
                  <a:rPr lang="ru-RU" dirty="0"/>
                  <a:t> запусков </a:t>
                </a:r>
                <a:r>
                  <a:rPr lang="en-US" dirty="0"/>
                  <a:t>BFS</a:t>
                </a:r>
                <a:r>
                  <a:rPr lang="ru-RU" dirty="0"/>
                  <a:t> из вершин-ориентиров - </a:t>
                </a:r>
                <a:r>
                  <a:rPr lang="en-US" i="1" dirty="0"/>
                  <a:t>O(md).</a:t>
                </a:r>
              </a:p>
              <a:p>
                <a:pPr marL="0" indent="0" algn="just">
                  <a:buNone/>
                </a:pPr>
                <a:r>
                  <a:rPr lang="ru-RU" dirty="0"/>
                  <a:t>Используя ориентиры можно оценить расстояния между двумя любыми вершинами (принадлежащими одной компоненте связности) следующим образом:</a:t>
                </a:r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lim>
                          </m:limLow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</m:t>
                      </m:r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U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dirty="0"/>
              </a:p>
              <a:p>
                <a:pPr algn="just"/>
                <a:r>
                  <a:rPr lang="ru-RU" dirty="0"/>
                  <a:t>где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-</a:t>
                </a:r>
                <a:r>
                  <a:rPr lang="ru-RU" dirty="0"/>
                  <a:t> расстояние от источника до </a:t>
                </a:r>
                <a:r>
                  <a:rPr lang="en-US" i="1" dirty="0" err="1"/>
                  <a:t>i</a:t>
                </a:r>
                <a:r>
                  <a:rPr lang="en-US" dirty="0"/>
                  <a:t>-</a:t>
                </a:r>
                <a:r>
                  <a:rPr lang="ru-RU" dirty="0"/>
                  <a:t>того ориентира,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ru-RU" dirty="0"/>
                  <a:t> - расстояние от стока до</a:t>
                </a:r>
                <a:r>
                  <a:rPr lang="en-US" dirty="0"/>
                  <a:t> </a:t>
                </a:r>
                <a:r>
                  <a:rPr lang="en-US" i="1" dirty="0"/>
                  <a:t>j</a:t>
                </a:r>
                <a:r>
                  <a:rPr lang="en-US" dirty="0"/>
                  <a:t>-</a:t>
                </a:r>
                <a:r>
                  <a:rPr lang="ru-RU" dirty="0"/>
                  <a:t>того ориентира. Доказывается, что истинное расстояние от источника </a:t>
                </a:r>
                <a:r>
                  <a:rPr lang="en-US" i="1" dirty="0"/>
                  <a:t>s</a:t>
                </a:r>
                <a:r>
                  <a:rPr lang="en-US" dirty="0"/>
                  <a:t> </a:t>
                </a:r>
                <a:r>
                  <a:rPr lang="ru-RU" dirty="0"/>
                  <a:t>до стока </a:t>
                </a:r>
                <a:r>
                  <a:rPr lang="en-US" i="1" dirty="0"/>
                  <a:t>t</a:t>
                </a:r>
                <a:r>
                  <a:rPr lang="ru-RU" dirty="0"/>
                  <a:t> ограничено </a:t>
                </a:r>
                <a:r>
                  <a:rPr lang="en-US" i="1" dirty="0"/>
                  <a:t>L</a:t>
                </a:r>
                <a:r>
                  <a:rPr lang="ru-RU" i="1" dirty="0"/>
                  <a:t> </a:t>
                </a:r>
                <a:r>
                  <a:rPr lang="ru-RU" dirty="0"/>
                  <a:t>снизу и </a:t>
                </a:r>
                <a:r>
                  <a:rPr lang="en-US" i="1" dirty="0"/>
                  <a:t>U</a:t>
                </a:r>
                <a:r>
                  <a:rPr lang="ru-RU" dirty="0"/>
                  <a:t> сверху. Таким образом можно оценивать истинное  расстояние одной из следующих формул: </a:t>
                </a:r>
              </a:p>
              <a:p>
                <a:pPr algn="just"/>
                <a14:m>
                  <m:oMath xmlns:m="http://schemas.openxmlformats.org/officeDocument/2006/math">
                    <m:sSub>
                      <m:sSubPr>
                        <m:ctrlPr>
                          <a:rPr lang="ru-RU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ru-RU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e>
                    </m:rad>
                  </m:oMath>
                </a14:m>
                <a:endParaRPr lang="ru-RU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41300" y="1845734"/>
                <a:ext cx="11811000" cy="4428066"/>
              </a:xfrm>
              <a:blipFill>
                <a:blip r:embed="rId2"/>
                <a:stretch>
                  <a:fillRect l="-1342" t="-1515" r="-134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6D218-B7FE-4641-BC62-5B95ECF50343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4564916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ru-RU" i="1" dirty="0">
                <a:ea typeface="+mj-lt"/>
                <a:cs typeface="+mj-lt"/>
              </a:rPr>
              <a:t>CA-</a:t>
            </a:r>
            <a:r>
              <a:rPr lang="ru-RU" i="1" dirty="0" err="1">
                <a:ea typeface="+mj-lt"/>
                <a:cs typeface="+mj-lt"/>
              </a:rPr>
              <a:t>AstroPh</a:t>
            </a:r>
            <a:r>
              <a:rPr lang="en-US" dirty="0">
                <a:ea typeface="+mj-lt"/>
                <a:cs typeface="+mj-lt"/>
              </a:rPr>
              <a:t>:</a:t>
            </a:r>
            <a:r>
              <a:rPr lang="ru-RU" dirty="0"/>
              <a:t> Разница количества операций с оценкой расстояний по нижней границе</a:t>
            </a:r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6D218-B7FE-4641-BC62-5B95ECF50343}" type="slidenum">
              <a:rPr lang="ru-RU" smtClean="0"/>
              <a:t>50</a:t>
            </a:fld>
            <a:endParaRPr lang="ru-RU"/>
          </a:p>
        </p:txBody>
      </p:sp>
      <p:pic>
        <p:nvPicPr>
          <p:cNvPr id="6" name="Рисунок 7">
            <a:extLst>
              <a:ext uri="{FF2B5EF4-FFF2-40B4-BE49-F238E27FC236}">
                <a16:creationId xmlns:a16="http://schemas.microsoft.com/office/drawing/2014/main" xmlns="" id="{D5AA5F56-BDDB-8034-4DFF-740AFF82E0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4444" t="5989" r="18889"/>
          <a:stretch/>
        </p:blipFill>
        <p:spPr>
          <a:xfrm>
            <a:off x="2092960" y="1876986"/>
            <a:ext cx="8006094" cy="4377512"/>
          </a:xfrm>
        </p:spPr>
      </p:pic>
    </p:spTree>
    <p:extLst>
      <p:ext uri="{BB962C8B-B14F-4D97-AF65-F5344CB8AC3E}">
        <p14:creationId xmlns:p14="http://schemas.microsoft.com/office/powerpoint/2010/main" val="86234627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ru-RU" i="1" dirty="0">
                <a:ea typeface="+mj-lt"/>
                <a:cs typeface="+mj-lt"/>
              </a:rPr>
              <a:t>CA-</a:t>
            </a:r>
            <a:r>
              <a:rPr lang="ru-RU" i="1" dirty="0" err="1">
                <a:ea typeface="+mj-lt"/>
                <a:cs typeface="+mj-lt"/>
              </a:rPr>
              <a:t>AstroPh</a:t>
            </a:r>
            <a:r>
              <a:rPr lang="en-US" dirty="0">
                <a:ea typeface="+mj-lt"/>
                <a:cs typeface="+mj-lt"/>
              </a:rPr>
              <a:t>:</a:t>
            </a:r>
            <a:r>
              <a:rPr lang="ru-RU" dirty="0"/>
              <a:t> </a:t>
            </a:r>
            <a:r>
              <a:rPr lang="ru-RU" dirty="0">
                <a:ea typeface="+mj-lt"/>
                <a:cs typeface="+mj-lt"/>
              </a:rPr>
              <a:t>Разница количества операций с оценкой расстояний методом </a:t>
            </a:r>
            <a:r>
              <a:rPr lang="ru-RU" dirty="0" err="1">
                <a:ea typeface="+mj-lt"/>
                <a:cs typeface="+mj-lt"/>
              </a:rPr>
              <a:t>Landmarks</a:t>
            </a:r>
            <a:r>
              <a:rPr lang="ru-RU" dirty="0">
                <a:ea typeface="+mj-lt"/>
                <a:cs typeface="+mj-lt"/>
              </a:rPr>
              <a:t>-BFS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6D218-B7FE-4641-BC62-5B95ECF50343}" type="slidenum">
              <a:rPr lang="ru-RU" smtClean="0"/>
              <a:t>51</a:t>
            </a:fld>
            <a:endParaRPr lang="ru-RU"/>
          </a:p>
        </p:txBody>
      </p:sp>
      <p:pic>
        <p:nvPicPr>
          <p:cNvPr id="7" name="Рисунок 7">
            <a:extLst>
              <a:ext uri="{FF2B5EF4-FFF2-40B4-BE49-F238E27FC236}">
                <a16:creationId xmlns:a16="http://schemas.microsoft.com/office/drawing/2014/main" xmlns="" id="{6BCE007D-749A-0FE7-ADFF-8C8E6B60DB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0929" t="6061" r="15301"/>
          <a:stretch/>
        </p:blipFill>
        <p:spPr>
          <a:xfrm>
            <a:off x="2070700" y="1835574"/>
            <a:ext cx="8052259" cy="4439921"/>
          </a:xfrm>
        </p:spPr>
      </p:pic>
    </p:spTree>
    <p:extLst>
      <p:ext uri="{BB962C8B-B14F-4D97-AF65-F5344CB8AC3E}">
        <p14:creationId xmlns:p14="http://schemas.microsoft.com/office/powerpoint/2010/main" val="277482121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44880" y="286603"/>
            <a:ext cx="10454640" cy="1430437"/>
          </a:xfrm>
        </p:spPr>
        <p:txBody>
          <a:bodyPr>
            <a:normAutofit/>
          </a:bodyPr>
          <a:lstStyle/>
          <a:p>
            <a:pPr algn="ctr"/>
            <a:r>
              <a:rPr lang="ru-RU" dirty="0"/>
              <a:t>Анализ результатов на графе </a:t>
            </a:r>
            <a:r>
              <a:rPr lang="ru-RU" i="1" dirty="0">
                <a:ea typeface="+mj-lt"/>
                <a:cs typeface="+mj-lt"/>
              </a:rPr>
              <a:t>CA-</a:t>
            </a:r>
            <a:r>
              <a:rPr lang="ru-RU" i="1" dirty="0" err="1">
                <a:ea typeface="+mj-lt"/>
                <a:cs typeface="+mj-lt"/>
              </a:rPr>
              <a:t>AstroPh</a:t>
            </a:r>
            <a:endParaRPr lang="ru-RU" dirty="0" err="1">
              <a:ea typeface="+mj-lt"/>
              <a:cs typeface="+mj-lt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097280" y="1845733"/>
            <a:ext cx="10058400" cy="4269491"/>
          </a:xfrm>
        </p:spPr>
        <p:txBody>
          <a:bodyPr vert="horz" lIns="0" tIns="45720" rIns="0" bIns="45720" rtlCol="0" anchor="t">
            <a:normAutofit/>
          </a:bodyPr>
          <a:lstStyle/>
          <a:p>
            <a:pPr marL="200660" lvl="1" indent="0">
              <a:buNone/>
            </a:pPr>
            <a:r>
              <a:rPr lang="ru-RU" sz="1600" dirty="0"/>
              <a:t>Судя по полученным результатам на данном распределении процента ориентиров, можно сделать вывод, схожий с тем, что и на предыдущем распределении - при увеличении процента количества расставленных ориентиров имеет место тенденция уменьшения ошибки при всех стратегиях выбора ориентиров и при методе </a:t>
            </a:r>
            <a:r>
              <a:rPr lang="ru-RU" sz="1600" dirty="0" err="1"/>
              <a:t>Landmarks-basic</a:t>
            </a:r>
            <a:r>
              <a:rPr lang="ru-RU" sz="1600" dirty="0"/>
              <a:t>. При </a:t>
            </a:r>
            <a:r>
              <a:rPr lang="ru-RU" sz="1600" dirty="0" err="1"/>
              <a:t>Landmarks</a:t>
            </a:r>
            <a:r>
              <a:rPr lang="ru-RU" sz="1600" dirty="0"/>
              <a:t>-BFS ошибки точности располагаются в окрестности 0.</a:t>
            </a:r>
            <a:endParaRPr lang="ru-RU" sz="1600" dirty="0">
              <a:cs typeface="Calibri"/>
            </a:endParaRPr>
          </a:p>
          <a:p>
            <a:pPr marL="200660" lvl="1" indent="0">
              <a:buNone/>
            </a:pPr>
            <a:r>
              <a:rPr lang="ru-RU" sz="1600" dirty="0">
                <a:cs typeface="Calibri"/>
              </a:rPr>
              <a:t>Время работы на данном распределении процента ориентиров имеет явную тенденцию к уменьшению при использовании метода расставления ориентиров, основанном на наименьшей центральности, что особенно заметно при использовании </a:t>
            </a:r>
            <a:r>
              <a:rPr lang="ru-RU" sz="1600" dirty="0" err="1">
                <a:cs typeface="Calibri" panose="020F0502020204030204"/>
              </a:rPr>
              <a:t>Landmarks</a:t>
            </a:r>
            <a:r>
              <a:rPr lang="ru-RU" sz="1600" dirty="0">
                <a:cs typeface="Calibri" panose="020F0502020204030204"/>
              </a:rPr>
              <a:t>-BFS. Остальные стратегии выбора ориентиров не предоставляют стабильного прироста скорости работы при данном распределении процента ориентиров. Причины такого явления всё те же самые аспекты, что и при предыдущем распределении.</a:t>
            </a:r>
          </a:p>
          <a:p>
            <a:pPr marL="200660" lvl="1" indent="0">
              <a:buNone/>
            </a:pPr>
            <a:r>
              <a:rPr lang="ru-RU" sz="1600" dirty="0">
                <a:cs typeface="Calibri" panose="020F0502020204030204"/>
              </a:rPr>
              <a:t>Статистика по проделанным операциям при поиске путей при данном распределении процента ориентиров схожа с предыдущим распределением.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6D218-B7FE-4641-BC62-5B95ECF50343}" type="slidenum">
              <a:rPr lang="ru-RU" smtClean="0"/>
              <a:t>52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2958958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6C756620-6B0F-D403-5DF8-82A6B497C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cs typeface="Calibri Light"/>
              </a:rPr>
              <a:t>Анализ процесса расставления ориентиров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516825DF-27F1-8E9D-B3A3-9D0411BC2C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45720" rIns="0" bIns="45720" rtlCol="0" anchor="t">
            <a:normAutofit/>
          </a:bodyPr>
          <a:lstStyle/>
          <a:p>
            <a:r>
              <a:rPr lang="ru-RU" dirty="0">
                <a:cs typeface="Calibri"/>
              </a:rPr>
              <a:t>Сравнивая результаты, полученные при вышеописанных экспериментах, можно заметить, что метод поиска ориентиров, основанный на наименьшей центральности является наиболее затратным с точки зрения времени вычисления. При небольшой размерности графа это не столь существенно, но если используется граф, содержащий сотни тысяч вершин, то время расстановки ориентиров и выполнения сопутствующих операций (например, подсчёт расстояния от вершин до ориентиров) может стать очень долгим процессом, требующим значительных вычислительных ресурсов.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xmlns="" id="{E4773FB6-C94A-F51F-8EBC-ADD9B86D92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6D218-B7FE-4641-BC62-5B95ECF50343}" type="slidenum">
              <a:rPr lang="ru-RU" smtClean="0"/>
              <a:t>53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04657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Использование </a:t>
            </a:r>
            <a:r>
              <a:rPr lang="en-US" dirty="0"/>
              <a:t>Landmarks-BFS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6D218-B7FE-4641-BC62-5B95ECF50343}" type="slidenum">
              <a:rPr lang="ru-RU" smtClean="0"/>
              <a:t>6</a:t>
            </a:fld>
            <a:endParaRPr lang="ru-RU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Объект 5">
                <a:extLst>
                  <a:ext uri="{FF2B5EF4-FFF2-40B4-BE49-F238E27FC236}">
                    <a16:creationId xmlns:a16="http://schemas.microsoft.com/office/drawing/2014/main" xmlns="" id="{7A0B8AC0-17DB-0829-DBCA-82766A3B804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66007" y="1845734"/>
                <a:ext cx="7531331" cy="4397124"/>
              </a:xfrm>
            </p:spPr>
            <p:txBody>
              <a:bodyPr>
                <a:normAutofit lnSpcReduction="10000"/>
              </a:bodyPr>
              <a:lstStyle/>
              <a:p>
                <a:pPr marL="201168" lvl="1" indent="0">
                  <a:buNone/>
                </a:pPr>
                <a:r>
                  <a:rPr lang="ru-RU" dirty="0" smtClean="0"/>
                  <a:t>	 </a:t>
                </a:r>
                <a:r>
                  <a:rPr lang="ru-RU" sz="1700" dirty="0" smtClean="0"/>
                  <a:t>Пусть дан граф, состоящий из </a:t>
                </a:r>
                <a:r>
                  <a:rPr lang="en-US" sz="1700" i="1" dirty="0"/>
                  <a:t>n</a:t>
                </a:r>
                <a:r>
                  <a:rPr lang="en-US" sz="1700" dirty="0"/>
                  <a:t> </a:t>
                </a:r>
                <a:r>
                  <a:rPr lang="ru-RU" sz="1700" dirty="0"/>
                  <a:t>вершин, </a:t>
                </a:r>
                <a:r>
                  <a:rPr lang="en-US" sz="1700" i="1" dirty="0"/>
                  <a:t>m</a:t>
                </a:r>
                <a:r>
                  <a:rPr lang="ru-RU" sz="1700" i="1" dirty="0"/>
                  <a:t> </a:t>
                </a:r>
                <a:r>
                  <a:rPr lang="ru-RU" sz="1700" dirty="0"/>
                  <a:t>граней, множества из </a:t>
                </a:r>
                <a:r>
                  <a:rPr lang="en-US" sz="1700" i="1" dirty="0"/>
                  <a:t>d</a:t>
                </a:r>
                <a:r>
                  <a:rPr lang="en-US" sz="1700" dirty="0"/>
                  <a:t> </a:t>
                </a:r>
                <a:r>
                  <a:rPr lang="ru-RU" sz="1700" dirty="0"/>
                  <a:t>вершин-ориентиров и заранее вычисленных расстояний </a:t>
                </a:r>
                <a:r>
                  <a:rPr lang="ru-RU" sz="1700" dirty="0" smtClean="0"/>
                  <a:t>и путей от </a:t>
                </a:r>
                <a:r>
                  <a:rPr lang="ru-RU" sz="1700" dirty="0"/>
                  <a:t>каждой вершины до каждого </a:t>
                </a:r>
                <a:r>
                  <a:rPr lang="ru-RU" sz="1700" dirty="0" smtClean="0"/>
                  <a:t>ориентира.</a:t>
                </a:r>
                <a:r>
                  <a:rPr lang="ru-RU" sz="1700" dirty="0"/>
                  <a:t> </a:t>
                </a:r>
                <a:r>
                  <a:rPr lang="ru-RU" sz="1700" dirty="0" smtClean="0"/>
                  <a:t>Предположим, что на приведённом изображении изображена часть данного графа. При использовании </a:t>
                </a:r>
                <a:r>
                  <a:rPr lang="en-US" sz="1700" dirty="0" smtClean="0"/>
                  <a:t>Landmarks-basic</a:t>
                </a:r>
                <a:r>
                  <a:rPr lang="ru-RU" sz="1700" dirty="0" smtClean="0"/>
                  <a:t> длина кратчайшего пути от вершины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700" i="1" smtClean="0"/>
                        </m:ctrlPr>
                      </m:sSubPr>
                      <m:e>
                        <m:r>
                          <a:rPr lang="en-US" sz="1700" b="0" i="1" smtClean="0"/>
                          <m:t>𝑣</m:t>
                        </m:r>
                      </m:e>
                      <m:sub>
                        <m:r>
                          <a:rPr lang="en-US" sz="1700" b="0" i="1" smtClean="0"/>
                          <m:t>1</m:t>
                        </m:r>
                      </m:sub>
                    </m:sSub>
                  </m:oMath>
                </a14:m>
                <a:r>
                  <a:rPr lang="en-US" sz="1700" dirty="0" smtClean="0"/>
                  <a:t> </a:t>
                </a:r>
                <a:r>
                  <a:rPr lang="ru-RU" sz="1700" dirty="0" smtClean="0"/>
                  <a:t>до вершины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700" i="1"/>
                        </m:ctrlPr>
                      </m:sSubPr>
                      <m:e>
                        <m:r>
                          <a:rPr lang="en-US" sz="1700" b="0" i="1" smtClean="0"/>
                          <m:t>𝑣</m:t>
                        </m:r>
                      </m:e>
                      <m:sub>
                        <m:r>
                          <a:rPr lang="en-US" sz="1700" b="0" i="1" smtClean="0"/>
                          <m:t>5</m:t>
                        </m:r>
                      </m:sub>
                    </m:sSub>
                  </m:oMath>
                </a14:m>
                <a:r>
                  <a:rPr lang="en-US" sz="1700" dirty="0" smtClean="0"/>
                  <a:t> </a:t>
                </a:r>
                <a:r>
                  <a:rPr lang="ru-RU" sz="1700" dirty="0" smtClean="0"/>
                  <a:t>при наличии ориентиров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700" i="1"/>
                        </m:ctrlPr>
                      </m:sSubPr>
                      <m:e>
                        <m:r>
                          <a:rPr lang="en-US" sz="1700" b="0" i="1" smtClean="0"/>
                          <m:t>𝑢</m:t>
                        </m:r>
                      </m:e>
                      <m:sub>
                        <m:r>
                          <a:rPr lang="en-US" sz="1700" b="0" i="1" smtClean="0"/>
                          <m:t>1</m:t>
                        </m:r>
                      </m:sub>
                    </m:sSub>
                  </m:oMath>
                </a14:m>
                <a:r>
                  <a:rPr lang="en-US" sz="1700" dirty="0" smtClean="0"/>
                  <a:t> </a:t>
                </a:r>
                <a:r>
                  <a:rPr lang="ru-RU" sz="1700" dirty="0" smtClean="0"/>
                  <a:t>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700" i="1"/>
                        </m:ctrlPr>
                      </m:sSubPr>
                      <m:e>
                        <m:r>
                          <a:rPr lang="en-US" sz="1700" b="0" i="1" smtClean="0"/>
                          <m:t>𝑢</m:t>
                        </m:r>
                      </m:e>
                      <m:sub>
                        <m:r>
                          <a:rPr lang="en-US" sz="1700" b="0" i="1" smtClean="0"/>
                          <m:t>2</m:t>
                        </m:r>
                      </m:sub>
                    </m:sSub>
                  </m:oMath>
                </a14:m>
                <a:r>
                  <a:rPr lang="en-US" sz="1700" dirty="0" smtClean="0"/>
                  <a:t> </a:t>
                </a:r>
                <a:r>
                  <a:rPr lang="ru-RU" sz="1700" dirty="0" smtClean="0"/>
                  <a:t>принадлежть промежутку от 1 до 5, и, ввиду принципа работы алгоритма, будет находиться с погрешностью от истинной, равной 4. Классический </a:t>
                </a:r>
                <a:r>
                  <a:rPr lang="en-US" sz="1700" dirty="0" smtClean="0"/>
                  <a:t>Landmarks-basic </a:t>
                </a:r>
                <a:r>
                  <a:rPr lang="ru-RU" sz="1700" dirty="0" smtClean="0"/>
                  <a:t>использует для оценки расстояний значение </a:t>
                </a:r>
                <a14:m>
                  <m:oMath xmlns:m="http://schemas.openxmlformats.org/officeDocument/2006/math">
                    <m:r>
                      <a:rPr lang="en-US" sz="1700" i="1"/>
                      <m:t>𝑈</m:t>
                    </m:r>
                  </m:oMath>
                </a14:m>
                <a:r>
                  <a:rPr lang="ru-RU" sz="1700" i="1" dirty="0" smtClean="0"/>
                  <a:t>, </a:t>
                </a:r>
                <a:r>
                  <a:rPr lang="ru-RU" sz="1700" dirty="0" smtClean="0"/>
                  <a:t>из-за чего</a:t>
                </a:r>
                <a:r>
                  <a:rPr lang="en-GB" sz="1700" dirty="0"/>
                  <a:t> </a:t>
                </a:r>
                <a:r>
                  <a:rPr lang="ru-RU" sz="1700" dirty="0" smtClean="0"/>
                  <a:t>полученное расстояние будет больше истинной длины (полученной из пути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700" i="1"/>
                        </m:ctrlPr>
                      </m:sSubPr>
                      <m:e>
                        <m:r>
                          <a:rPr lang="en-US" sz="1700" i="1"/>
                          <m:t>𝑣</m:t>
                        </m:r>
                      </m:e>
                      <m:sub>
                        <m:r>
                          <a:rPr lang="en-US" sz="1700" i="1"/>
                          <m:t>1</m:t>
                        </m:r>
                      </m:sub>
                    </m:sSub>
                    <m:r>
                      <a:rPr lang="ru-RU" sz="1700" b="0" i="1" smtClean="0"/>
                      <m:t>−</m:t>
                    </m:r>
                    <m:sSub>
                      <m:sSubPr>
                        <m:ctrlPr>
                          <a:rPr lang="ru-RU" sz="1700" i="1"/>
                        </m:ctrlPr>
                      </m:sSubPr>
                      <m:e>
                        <m:r>
                          <a:rPr lang="en-US" sz="1700" i="1"/>
                          <m:t>𝑣</m:t>
                        </m:r>
                      </m:e>
                      <m:sub>
                        <m:r>
                          <a:rPr lang="ru-RU" sz="1700" b="0" i="1" smtClean="0"/>
                          <m:t>2</m:t>
                        </m:r>
                      </m:sub>
                    </m:sSub>
                    <m:r>
                      <a:rPr lang="ru-RU" sz="1700" b="0" i="1" smtClean="0"/>
                      <m:t>−</m:t>
                    </m:r>
                    <m:sSub>
                      <m:sSubPr>
                        <m:ctrlPr>
                          <a:rPr lang="ru-RU" sz="1700" i="1"/>
                        </m:ctrlPr>
                      </m:sSubPr>
                      <m:e>
                        <m:r>
                          <a:rPr lang="en-US" sz="1700" i="1"/>
                          <m:t>𝑣</m:t>
                        </m:r>
                      </m:e>
                      <m:sub>
                        <m:r>
                          <a:rPr lang="ru-RU" sz="1700" b="0" i="1" smtClean="0"/>
                          <m:t>3</m:t>
                        </m:r>
                      </m:sub>
                    </m:sSub>
                    <m:r>
                      <a:rPr lang="ru-RU" sz="1700" b="0" i="1" smtClean="0"/>
                      <m:t>−</m:t>
                    </m:r>
                    <m:sSub>
                      <m:sSubPr>
                        <m:ctrlPr>
                          <a:rPr lang="ru-RU" sz="1700" i="1" smtClean="0"/>
                        </m:ctrlPr>
                      </m:sSubPr>
                      <m:e>
                        <m:r>
                          <a:rPr lang="en-US" sz="1700" i="1"/>
                          <m:t>𝑣</m:t>
                        </m:r>
                      </m:e>
                      <m:sub>
                        <m:r>
                          <a:rPr lang="ru-RU" sz="1700" b="0" i="1" smtClean="0"/>
                          <m:t>4</m:t>
                        </m:r>
                      </m:sub>
                    </m:sSub>
                    <m:r>
                      <a:rPr lang="ru-RU" sz="1700" b="0" i="1" smtClean="0"/>
                      <m:t>−</m:t>
                    </m:r>
                    <m:sSub>
                      <m:sSubPr>
                        <m:ctrlPr>
                          <a:rPr lang="ru-RU" sz="1700" i="1"/>
                        </m:ctrlPr>
                      </m:sSubPr>
                      <m:e>
                        <m:r>
                          <a:rPr lang="en-US" sz="1700" i="1"/>
                          <m:t>𝑣</m:t>
                        </m:r>
                      </m:e>
                      <m:sub>
                        <m:r>
                          <a:rPr lang="ru-RU" sz="1700" b="0" i="1" smtClean="0"/>
                          <m:t>5</m:t>
                        </m:r>
                      </m:sub>
                    </m:sSub>
                  </m:oMath>
                </a14:m>
                <a:r>
                  <a:rPr lang="ru-RU" sz="1700" dirty="0" smtClean="0"/>
                  <a:t>, не проходящем через ориентиры).</a:t>
                </a:r>
              </a:p>
              <a:p>
                <a:pPr marL="201168" lvl="1" indent="0">
                  <a:buNone/>
                </a:pPr>
                <a:r>
                  <a:rPr lang="ru-RU" sz="1700" dirty="0"/>
                  <a:t>	</a:t>
                </a:r>
                <a:r>
                  <a:rPr lang="ru-RU" sz="1700" dirty="0" smtClean="0"/>
                  <a:t>Для решения данной проблемы был разработан метод </a:t>
                </a:r>
                <a:r>
                  <a:rPr lang="en-US" sz="1700" dirty="0" smtClean="0"/>
                  <a:t>Landmarks-BFS. </a:t>
                </a:r>
                <a:r>
                  <a:rPr lang="ru-RU" sz="1700" dirty="0" smtClean="0"/>
                  <a:t>Этот алгоритм объединяет все пути из от заданных вершин до ориентиров в один подграф и запускает </a:t>
                </a:r>
                <a:r>
                  <a:rPr lang="en-US" sz="1700" dirty="0" smtClean="0"/>
                  <a:t>BFS</a:t>
                </a:r>
                <a:r>
                  <a:rPr lang="en-GB" sz="1700" dirty="0" smtClean="0"/>
                  <a:t> </a:t>
                </a:r>
                <a:r>
                  <a:rPr lang="ru-RU" sz="1700" dirty="0" smtClean="0"/>
                  <a:t>из изначальной вершины. Таким образом можно пройти по путям производным от путей из заданных вершин до ориентиров.</a:t>
                </a:r>
              </a:p>
              <a:p>
                <a:pPr marL="201168" lvl="1" indent="0">
                  <a:buNone/>
                </a:pPr>
                <a:r>
                  <a:rPr lang="ru-RU" sz="1700" dirty="0"/>
                  <a:t>	</a:t>
                </a:r>
                <a:r>
                  <a:rPr lang="ru-RU" sz="1700" dirty="0" smtClean="0"/>
                  <a:t>Для приведённого выше примера таким путём будет как раз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700" i="1"/>
                        </m:ctrlPr>
                      </m:sSubPr>
                      <m:e>
                        <m:r>
                          <a:rPr lang="en-US" sz="1700" i="1"/>
                          <m:t>𝑣</m:t>
                        </m:r>
                      </m:e>
                      <m:sub>
                        <m:r>
                          <a:rPr lang="en-US" sz="1700" i="1"/>
                          <m:t>1</m:t>
                        </m:r>
                      </m:sub>
                    </m:sSub>
                    <m:r>
                      <a:rPr lang="ru-RU" sz="1700" i="1"/>
                      <m:t>−</m:t>
                    </m:r>
                    <m:sSub>
                      <m:sSubPr>
                        <m:ctrlPr>
                          <a:rPr lang="ru-RU" sz="1700" i="1"/>
                        </m:ctrlPr>
                      </m:sSubPr>
                      <m:e>
                        <m:r>
                          <a:rPr lang="en-US" sz="1700" i="1"/>
                          <m:t>𝑣</m:t>
                        </m:r>
                      </m:e>
                      <m:sub>
                        <m:r>
                          <a:rPr lang="ru-RU" sz="1700" i="1"/>
                          <m:t>2</m:t>
                        </m:r>
                      </m:sub>
                    </m:sSub>
                    <m:r>
                      <a:rPr lang="ru-RU" sz="1700" i="1"/>
                      <m:t>−</m:t>
                    </m:r>
                    <m:sSub>
                      <m:sSubPr>
                        <m:ctrlPr>
                          <a:rPr lang="ru-RU" sz="1700" i="1"/>
                        </m:ctrlPr>
                      </m:sSubPr>
                      <m:e>
                        <m:r>
                          <a:rPr lang="en-US" sz="1700" i="1"/>
                          <m:t>𝑣</m:t>
                        </m:r>
                      </m:e>
                      <m:sub>
                        <m:r>
                          <a:rPr lang="ru-RU" sz="1700" i="1"/>
                          <m:t>3</m:t>
                        </m:r>
                      </m:sub>
                    </m:sSub>
                    <m:r>
                      <a:rPr lang="ru-RU" sz="1700" i="1"/>
                      <m:t>−</m:t>
                    </m:r>
                    <m:sSub>
                      <m:sSubPr>
                        <m:ctrlPr>
                          <a:rPr lang="ru-RU" sz="1700" i="1"/>
                        </m:ctrlPr>
                      </m:sSubPr>
                      <m:e>
                        <m:r>
                          <a:rPr lang="en-US" sz="1700" i="1"/>
                          <m:t>𝑣</m:t>
                        </m:r>
                      </m:e>
                      <m:sub>
                        <m:r>
                          <a:rPr lang="ru-RU" sz="1700" i="1"/>
                          <m:t>4</m:t>
                        </m:r>
                      </m:sub>
                    </m:sSub>
                    <m:r>
                      <a:rPr lang="ru-RU" sz="1700" i="1"/>
                      <m:t>−</m:t>
                    </m:r>
                    <m:sSub>
                      <m:sSubPr>
                        <m:ctrlPr>
                          <a:rPr lang="ru-RU" sz="1700" i="1"/>
                        </m:ctrlPr>
                      </m:sSubPr>
                      <m:e>
                        <m:r>
                          <a:rPr lang="en-US" sz="1700" i="1"/>
                          <m:t>𝑣</m:t>
                        </m:r>
                      </m:e>
                      <m:sub>
                        <m:r>
                          <a:rPr lang="ru-RU" sz="1700" i="1"/>
                          <m:t>5</m:t>
                        </m:r>
                      </m:sub>
                    </m:sSub>
                  </m:oMath>
                </a14:m>
                <a:r>
                  <a:rPr lang="ru-RU" sz="1700" dirty="0" smtClean="0"/>
                  <a:t>.</a:t>
                </a:r>
              </a:p>
            </p:txBody>
          </p:sp>
        </mc:Choice>
        <mc:Fallback>
          <p:sp>
            <p:nvSpPr>
              <p:cNvPr id="6" name="Объект 5">
                <a:extLst>
                  <a:ext uri="{FF2B5EF4-FFF2-40B4-BE49-F238E27FC236}">
                    <a16:creationId xmlns:a16="http://schemas.microsoft.com/office/drawing/2014/main" xmlns="" id="{7A0B8AC0-17DB-0829-DBCA-82766A3B804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6007" y="1845734"/>
                <a:ext cx="7531331" cy="4397124"/>
              </a:xfrm>
              <a:blipFill rotWithShape="0">
                <a:blip r:embed="rId2"/>
                <a:stretch>
                  <a:fillRect t="-1387" r="-121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7338" y="3076843"/>
            <a:ext cx="3851305" cy="1561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9197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Выбор ориентиров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	Существует несколько подходов к выбору вершин-ориентиров: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/>
              <a:t> </a:t>
            </a:r>
            <a:r>
              <a:rPr lang="ru-RU" b="1" dirty="0"/>
              <a:t>Случайный </a:t>
            </a:r>
            <a:r>
              <a:rPr lang="ru-RU" dirty="0"/>
              <a:t>– выбираются</a:t>
            </a:r>
            <a:r>
              <a:rPr lang="en-US" dirty="0"/>
              <a:t> </a:t>
            </a:r>
            <a:r>
              <a:rPr lang="ru-RU" dirty="0"/>
              <a:t>случайные вершины, распределённые равномерно по графу.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/>
              <a:t> </a:t>
            </a:r>
            <a:r>
              <a:rPr lang="ru-RU" b="1" dirty="0"/>
              <a:t>Наибольшие степени</a:t>
            </a:r>
            <a:r>
              <a:rPr lang="ru-RU" dirty="0"/>
              <a:t> – выбираются вершины, имеющие наибольшие степени. Интуитивно понятно, чем больше связей у вершины, тем выше вероятность того, что она находится на многих кратчайших путях.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/>
              <a:t> </a:t>
            </a:r>
            <a:r>
              <a:rPr lang="ru-RU" b="1" dirty="0"/>
              <a:t>Центральность</a:t>
            </a:r>
            <a:r>
              <a:rPr lang="ru-RU" dirty="0"/>
              <a:t> – выбираются вершины с наименьшей центральностью. Интуитивно понятно, что чем ближе вершина оказывается к остальным узлам, тем больше вероятность того, что она находится на многих кратчайших путях.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6D218-B7FE-4641-BC62-5B95ECF50343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926451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Выбор ориентиров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en-US" dirty="0"/>
              <a:t>	</a:t>
            </a:r>
            <a:r>
              <a:rPr lang="ru-RU" dirty="0"/>
              <a:t>Так как вычисление коэффициентов центральности для каждой вершины графа очень дорогостоящая операция, то для масштабирования данной стратегии выбора ориентиров на большие сети необходимо вычислять центральности приближенно следующим образом: выбираются случайные вершины (семена) и вычисляются дистанции от каждой вершины графа до каждого семени. Так как начальные числа выбираются равномерно случайным образом и предполагается, что расстояния графов ограничены небольшим числом (что верно, поскольку реальные графы обычно имеют небольшой диаметр), то, используя неравенство </a:t>
            </a:r>
            <a:r>
              <a:rPr lang="ru-RU" dirty="0" err="1"/>
              <a:t>Хёффдинга</a:t>
            </a:r>
            <a:r>
              <a:rPr lang="ru-RU" dirty="0"/>
              <a:t>, показывается</a:t>
            </a:r>
            <a:r>
              <a:rPr lang="en-US" dirty="0"/>
              <a:t> </a:t>
            </a:r>
            <a:r>
              <a:rPr lang="ru-RU" dirty="0"/>
              <a:t>возможность получения сколь угодно хорошего приближение к центральности посредством выбора постоянного числа семян.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6D218-B7FE-4641-BC62-5B95ECF50343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562405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Выбор ориентиров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en-US" dirty="0"/>
              <a:t>	</a:t>
            </a:r>
            <a:r>
              <a:rPr lang="ru-RU" dirty="0"/>
              <a:t>При использовании стратегий, описанных выше, может случиться так, что ориентир, который мы выбираем, покрывает набор вершин, аналогичный другому ориентиру, и, таким образом, его вклад в покрытие невелик.</a:t>
            </a:r>
          </a:p>
          <a:p>
            <a:pPr algn="just"/>
            <a:r>
              <a:rPr lang="ru-RU" dirty="0"/>
              <a:t>	Для решения данной проблемы используются два метода: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ru-RU" dirty="0"/>
              <a:t> Ограничение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ru-RU" dirty="0"/>
              <a:t> Разделение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6D218-B7FE-4641-BC62-5B95ECF50343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8446376"/>
      </p:ext>
    </p:extLst>
  </p:cSld>
  <p:clrMapOvr>
    <a:masterClrMapping/>
  </p:clrMapOvr>
</p:sld>
</file>

<file path=ppt/theme/theme1.xml><?xml version="1.0" encoding="utf-8"?>
<a:theme xmlns:a="http://schemas.openxmlformats.org/drawingml/2006/main" name="Ретро">
  <a:themeElements>
    <a:clrScheme name="Ретро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Ретро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Ретро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858</TotalTime>
  <Words>725</Words>
  <Application>Microsoft Office PowerPoint</Application>
  <PresentationFormat>Широкоэкранный</PresentationFormat>
  <Paragraphs>184</Paragraphs>
  <Slides>53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53</vt:i4>
      </vt:variant>
    </vt:vector>
  </HeadingPairs>
  <TitlesOfParts>
    <vt:vector size="58" baseType="lpstr">
      <vt:lpstr>Arial</vt:lpstr>
      <vt:lpstr>Calibri</vt:lpstr>
      <vt:lpstr>Calibri Light</vt:lpstr>
      <vt:lpstr>Cambria Math</vt:lpstr>
      <vt:lpstr>Ретро</vt:lpstr>
      <vt:lpstr>Быстрая динамическая оценка расстояний на основе ориентиров на очень больших графах</vt:lpstr>
      <vt:lpstr>Презентация PowerPoint</vt:lpstr>
      <vt:lpstr>Алгоритмы</vt:lpstr>
      <vt:lpstr>Breath-First Search</vt:lpstr>
      <vt:lpstr>Использование Landmarks-basic</vt:lpstr>
      <vt:lpstr>Использование Landmarks-BFS</vt:lpstr>
      <vt:lpstr>Выбор ориентиров</vt:lpstr>
      <vt:lpstr>Выбор ориентиров</vt:lpstr>
      <vt:lpstr>Выбор ориентиров</vt:lpstr>
      <vt:lpstr>Выбор ориентиров</vt:lpstr>
      <vt:lpstr>Данные</vt:lpstr>
      <vt:lpstr>Пайплайн проекта</vt:lpstr>
      <vt:lpstr>Пайплайн проекта</vt:lpstr>
      <vt:lpstr>Графики результатов:</vt:lpstr>
      <vt:lpstr>Подсчёт результатов на распределении процента вершин от 2 до 10 (включительно) с шагом 2.</vt:lpstr>
      <vt:lpstr>CA-AstroPh: Скорость нахождения ориентиров</vt:lpstr>
      <vt:lpstr>CA-AstroPh: Количество операций при нахождении ориентиров</vt:lpstr>
      <vt:lpstr>CA-AstroPh: Ошибка точности при помощи оценки расстояний геометрическим средним</vt:lpstr>
      <vt:lpstr>CA-AstroPh: Ошибка точности при помощи оценки расстояний средним</vt:lpstr>
      <vt:lpstr>CA-AstroPh: Ошибка точности при помощи оценки расстояний по верхней границе</vt:lpstr>
      <vt:lpstr>CA-AstroPh: Ошибка точности при помощи оценки расстояний по нижней границе</vt:lpstr>
      <vt:lpstr>CA-AstroPh: Ошибка точности при помощи оценки расстояний методом Landmarks-BFS</vt:lpstr>
      <vt:lpstr>CA-AstroPh: Разница времени работы с оценкой расстояний геометрическим средним</vt:lpstr>
      <vt:lpstr>CA-AstroPh: Разница времени работы с оценкой расстояний средним</vt:lpstr>
      <vt:lpstr>CA-AstroPh: Разница времени работы с оценкой расстояний по верхней границе</vt:lpstr>
      <vt:lpstr>CA-AstroPh: Разница времени работы с оценкой расстояний по нижней границе</vt:lpstr>
      <vt:lpstr>CA-AstroPh: Разница времени работы с оценкой расстояний методом Landmarks-BFS</vt:lpstr>
      <vt:lpstr>CA-AstroPh: Разница количества операций с оценкой расстояний геометрическим средним</vt:lpstr>
      <vt:lpstr>CA-AstroPh: Разница количества операций с оценкой расстояний средним</vt:lpstr>
      <vt:lpstr>CA-AstroPh: Разница количества операций с оценкой расстояний по верхней границе</vt:lpstr>
      <vt:lpstr>CA-AstroPh: Разница количества операций с оценкой расстояний по нижней границе</vt:lpstr>
      <vt:lpstr>CA-AstroPh: Разница количества операций с оценкой расстояний методом Landmarks-BFS</vt:lpstr>
      <vt:lpstr>Анализ результатов на графе CA-AstroPh</vt:lpstr>
      <vt:lpstr>Подсчёт результатов на распределении процента вершин от 5 до 25 (включительно) с шагом 5.</vt:lpstr>
      <vt:lpstr>CA-AstroPh: Скорость нахождения ориентиров</vt:lpstr>
      <vt:lpstr>CA-AstroPh: Количество операций при нахождении ориентиров</vt:lpstr>
      <vt:lpstr>CA-AstroPh: Ошибка точности при помощи оценки расстояний геометрическим средним</vt:lpstr>
      <vt:lpstr>CA-AstroPh: Ошибка точности при помощи оценки расстояний средним</vt:lpstr>
      <vt:lpstr>CA-AstroPh: Ошибка точности при помощи оценки расстояний по верхней границе</vt:lpstr>
      <vt:lpstr>CA-AstroPh: Ошибка точности при помощи оценки расстояний по нижней границе</vt:lpstr>
      <vt:lpstr>CA-AstroPh: Ошибка точности при помощи оценки расстояний методом Landmarks-BFS</vt:lpstr>
      <vt:lpstr>CA-AstroPh: Разница времени работы с оценкой расстояний геометрическим средним</vt:lpstr>
      <vt:lpstr>CA-AstroPh: Разница времени работы с оценкой расстояний средним</vt:lpstr>
      <vt:lpstr>CA-AstroPh: Разница времени работы с оценкой расстояний по верхней границе</vt:lpstr>
      <vt:lpstr>CA-AstroPh: Разница времени работы с оценкой расстояний по нижней границе</vt:lpstr>
      <vt:lpstr>CA-AstroPh: Разница времени работы с оценкой расстояний методом Landmarks-BFS</vt:lpstr>
      <vt:lpstr>CA-AstroPh: Разница количества операций с оценкой расстояний геометрическим средним</vt:lpstr>
      <vt:lpstr>CA-AstroPh: Разница количества операций с оценкой расстояний средним</vt:lpstr>
      <vt:lpstr>CA-AstroPh: Разница количества операций с оценкой расстояний по верхней границе</vt:lpstr>
      <vt:lpstr>CA-AstroPh: Разница количества операций с оценкой расстояний по нижней границе</vt:lpstr>
      <vt:lpstr>CA-AstroPh: Разница количества операций с оценкой расстояний методом Landmarks-BFS</vt:lpstr>
      <vt:lpstr>Анализ результатов на графе CA-AstroPh</vt:lpstr>
      <vt:lpstr>Анализ процесса расставления ориентиров</vt:lpstr>
    </vt:vector>
  </TitlesOfParts>
  <Company>SPecialiST RePack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Исследовании структуры социальных графов и связанных прикладных задач</dc:title>
  <dc:creator>Учетная запись Майкрософт</dc:creator>
  <cp:lastModifiedBy>Учетная запись Майкрософт</cp:lastModifiedBy>
  <cp:revision>655</cp:revision>
  <dcterms:created xsi:type="dcterms:W3CDTF">2022-04-17T20:33:43Z</dcterms:created>
  <dcterms:modified xsi:type="dcterms:W3CDTF">2022-05-23T12:51:33Z</dcterms:modified>
</cp:coreProperties>
</file>